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3"/>
  </p:notesMasterIdLst>
  <p:sldIdLst>
    <p:sldId id="590" r:id="rId3"/>
    <p:sldId id="611" r:id="rId4"/>
    <p:sldId id="597" r:id="rId5"/>
    <p:sldId id="595" r:id="rId6"/>
    <p:sldId id="625" r:id="rId7"/>
    <p:sldId id="623" r:id="rId8"/>
    <p:sldId id="624" r:id="rId9"/>
    <p:sldId id="630" r:id="rId10"/>
    <p:sldId id="596" r:id="rId11"/>
    <p:sldId id="613" r:id="rId12"/>
    <p:sldId id="635" r:id="rId13"/>
    <p:sldId id="614" r:id="rId14"/>
    <p:sldId id="615" r:id="rId15"/>
    <p:sldId id="616" r:id="rId16"/>
    <p:sldId id="617" r:id="rId17"/>
    <p:sldId id="618" r:id="rId18"/>
    <p:sldId id="619" r:id="rId19"/>
    <p:sldId id="620" r:id="rId20"/>
    <p:sldId id="626" r:id="rId21"/>
    <p:sldId id="632" r:id="rId22"/>
    <p:sldId id="627" r:id="rId23"/>
    <p:sldId id="628" r:id="rId24"/>
    <p:sldId id="629" r:id="rId25"/>
    <p:sldId id="631" r:id="rId26"/>
    <p:sldId id="633" r:id="rId27"/>
    <p:sldId id="634" r:id="rId28"/>
    <p:sldId id="593" r:id="rId29"/>
    <p:sldId id="600" r:id="rId30"/>
    <p:sldId id="621" r:id="rId31"/>
    <p:sldId id="644" r:id="rId32"/>
    <p:sldId id="643" r:id="rId33"/>
    <p:sldId id="594" r:id="rId34"/>
    <p:sldId id="622" r:id="rId35"/>
    <p:sldId id="637" r:id="rId36"/>
    <p:sldId id="638" r:id="rId37"/>
    <p:sldId id="641" r:id="rId38"/>
    <p:sldId id="636" r:id="rId39"/>
    <p:sldId id="642" r:id="rId40"/>
    <p:sldId id="609" r:id="rId41"/>
    <p:sldId id="604"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31">
          <p15:clr>
            <a:srgbClr val="A4A3A4"/>
          </p15:clr>
        </p15:guide>
        <p15:guide id="3" pos="229">
          <p15:clr>
            <a:srgbClr val="A4A3A4"/>
          </p15:clr>
        </p15:guide>
        <p15:guide id="4" pos="7435">
          <p15:clr>
            <a:srgbClr val="A4A3A4"/>
          </p15:clr>
        </p15:guide>
        <p15:guide id="5" orient="horz" pos="235">
          <p15:clr>
            <a:srgbClr val="A4A3A4"/>
          </p15:clr>
        </p15:guide>
        <p15:guide id="6" orient="horz" pos="40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0E9"/>
    <a:srgbClr val="7188A8"/>
    <a:srgbClr val="F5E0D4"/>
    <a:srgbClr val="F7B1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91" d="100"/>
          <a:sy n="91" d="100"/>
        </p:scale>
        <p:origin x="211" y="72"/>
      </p:cViewPr>
      <p:guideLst>
        <p:guide orient="horz" pos="2150"/>
        <p:guide pos="3831"/>
        <p:guide pos="229"/>
        <p:guide pos="7435"/>
        <p:guide orient="horz" pos="235"/>
        <p:guide orient="horz" pos="40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1488F-F648-4DE3-8638-13CCFA9B2E5A}" type="datetimeFigureOut">
              <a:rPr lang="zh-CN" altLang="en-US" smtClean="0"/>
              <a:t>2020/11/17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B49B2-D5A3-4B8C-8CEA-58D2F3A1FAB6}" type="slidenum">
              <a:rPr lang="zh-CN" altLang="en-US" smtClean="0"/>
              <a:t>‹#›</a:t>
            </a:fld>
            <a:endParaRPr lang="zh-CN" altLang="en-US"/>
          </a:p>
        </p:txBody>
      </p:sp>
    </p:spTree>
    <p:extLst>
      <p:ext uri="{BB962C8B-B14F-4D97-AF65-F5344CB8AC3E}">
        <p14:creationId xmlns:p14="http://schemas.microsoft.com/office/powerpoint/2010/main" val="413560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113646" y="1567765"/>
            <a:ext cx="6043448" cy="3846195"/>
            <a:chOff x="3112376" y="1704054"/>
            <a:chExt cx="6043448" cy="3846195"/>
          </a:xfrm>
        </p:grpSpPr>
        <p:cxnSp>
          <p:nvCxnSpPr>
            <p:cNvPr id="18" name="直接连接符 17"/>
            <p:cNvCxnSpPr/>
            <p:nvPr/>
          </p:nvCxnSpPr>
          <p:spPr>
            <a:xfrm flipV="1">
              <a:off x="3112376" y="3073432"/>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965816" y="3612229"/>
              <a:ext cx="4116705" cy="1938020"/>
            </a:xfrm>
            <a:prstGeom prst="rect">
              <a:avLst/>
            </a:prstGeom>
            <a:noFill/>
          </p:spPr>
          <p:txBody>
            <a:bodyPr wrap="square" lIns="91440" tIns="45720" rIns="91440" bIns="45720">
              <a:spAutoFit/>
            </a:bodyPr>
            <a:lstStyle/>
            <a:p>
              <a:pPr marL="0" marR="0" lvl="0" indent="0" algn="ctr" defTabSz="914400" rtl="0" fontAlgn="auto">
                <a:lnSpc>
                  <a:spcPct val="100000"/>
                </a:lnSpc>
                <a:spcBef>
                  <a:spcPts val="0"/>
                </a:spcBef>
                <a:spcAft>
                  <a:spcPts val="0"/>
                </a:spcAft>
                <a:buClrTx/>
                <a:buSzTx/>
                <a:buFontTx/>
                <a:buNone/>
                <a:defRPr/>
              </a:pPr>
              <a:r>
                <a:rPr lang="zh-CN" altLang="en-US" sz="3000" b="1" dirty="0">
                  <a:ln/>
                  <a:solidFill>
                    <a:schemeClr val="accent1"/>
                  </a:solidFill>
                  <a:effectLst>
                    <a:outerShdw blurRad="38100" dist="25400" dir="5400000" algn="ctr" rotWithShape="0">
                      <a:srgbClr val="6E747A">
                        <a:alpha val="43000"/>
                      </a:srgbClr>
                    </a:outerShdw>
                  </a:effectLst>
                  <a:cs typeface="+mn-ea"/>
                  <a:sym typeface="+mn-lt"/>
                </a:rPr>
                <a:t>基于微信开发者平台的飞翔小鸟游戏开发</a:t>
              </a:r>
            </a:p>
            <a:p>
              <a:pPr marL="0" marR="0" lvl="0" indent="0" algn="dist" defTabSz="914400" rtl="0" eaLnBrk="1" fontAlgn="auto" latinLnBrk="0" hangingPunct="1">
                <a:lnSpc>
                  <a:spcPct val="100000"/>
                </a:lnSpc>
                <a:spcBef>
                  <a:spcPts val="0"/>
                </a:spcBef>
                <a:spcAft>
                  <a:spcPts val="0"/>
                </a:spcAft>
                <a:buClrTx/>
                <a:buSzTx/>
                <a:buFontTx/>
                <a:buNone/>
                <a:defRPr/>
              </a:pPr>
              <a:endParaRPr lang="zh-CN" altLang="en-US" sz="3000" dirty="0">
                <a:solidFill>
                  <a:schemeClr val="bg1"/>
                </a:solidFill>
                <a:cs typeface="+mn-ea"/>
                <a:sym typeface="+mn-lt"/>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11789" y="1704054"/>
              <a:ext cx="5223642" cy="82994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rPr>
                <a:t>软件需求规格说明</a:t>
              </a:r>
            </a:p>
          </p:txBody>
        </p:sp>
      </p:grpSp>
      <p:sp>
        <p:nvSpPr>
          <p:cNvPr id="4" name="文本框 3"/>
          <p:cNvSpPr txBox="1"/>
          <p:nvPr/>
        </p:nvSpPr>
        <p:spPr>
          <a:xfrm>
            <a:off x="5297805" y="5414010"/>
            <a:ext cx="2280920" cy="1198880"/>
          </a:xfrm>
          <a:prstGeom prst="rect">
            <a:avLst/>
          </a:prstGeom>
          <a:noFill/>
        </p:spPr>
        <p:txBody>
          <a:bodyPr wrap="square" rtlCol="0">
            <a:spAutoFit/>
            <a:scene3d>
              <a:camera prst="orthographicFront"/>
              <a:lightRig rig="threePt" dir="t"/>
            </a:scene3d>
          </a:bodyPr>
          <a:lstStyle/>
          <a:p>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G17</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小组</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组长：周诚信</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组员：李以昕、陈骁</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文本框 5"/>
          <p:cNvSpPr txBox="1"/>
          <p:nvPr/>
        </p:nvSpPr>
        <p:spPr>
          <a:xfrm>
            <a:off x="4881245" y="4644390"/>
            <a:ext cx="2287270" cy="521970"/>
          </a:xfrm>
          <a:prstGeom prst="rect">
            <a:avLst/>
          </a:prstGeom>
          <a:noFill/>
        </p:spPr>
        <p:txBody>
          <a:bodyPr wrap="none" rtlCol="0" anchor="t">
            <a:spAutoFit/>
          </a:bodyPr>
          <a:lstStyle/>
          <a:p>
            <a:pPr marL="0" marR="0" lvl="0" indent="0" algn="ctr" defTabSz="914400" rtl="0" fontAlgn="auto">
              <a:lnSpc>
                <a:spcPct val="100000"/>
              </a:lnSpc>
              <a:spcBef>
                <a:spcPts val="0"/>
              </a:spcBef>
              <a:spcAft>
                <a:spcPts val="0"/>
              </a:spcAft>
              <a:buClrTx/>
              <a:buSzTx/>
              <a:buFontTx/>
              <a:buNone/>
              <a:defRPr/>
            </a:pPr>
            <a:r>
              <a:rPr lang="en-US" altLang="zh-CN" sz="2800" b="1" dirty="0">
                <a:solidFill>
                  <a:schemeClr val="accent1"/>
                </a:solidFill>
                <a:effectLst>
                  <a:outerShdw blurRad="38100" dist="25400" dir="5400000" algn="ctr" rotWithShape="0">
                    <a:srgbClr val="6E747A">
                      <a:alpha val="43000"/>
                    </a:srgbClr>
                  </a:outerShdw>
                </a:effectLst>
                <a:cs typeface="+mn-ea"/>
                <a:sym typeface="+mn-lt"/>
              </a:rPr>
              <a:t>FLAPPY BIRD</a:t>
            </a:r>
            <a:endParaRPr lang="zh-C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3573303" cy="583767"/>
            <a:chOff x="334963" y="486219"/>
            <a:chExt cx="3573303" cy="583767"/>
          </a:xfrm>
        </p:grpSpPr>
        <p:sp>
          <p:nvSpPr>
            <p:cNvPr id="14" name="文本框 13"/>
            <p:cNvSpPr txBox="1"/>
            <p:nvPr/>
          </p:nvSpPr>
          <p:spPr>
            <a:xfrm>
              <a:off x="880586" y="486421"/>
              <a:ext cx="3027680" cy="583565"/>
            </a:xfrm>
            <a:prstGeom prst="rect">
              <a:avLst/>
            </a:prstGeom>
            <a:noFill/>
          </p:spPr>
          <p:txBody>
            <a:bodyPr wrap="none" rtlCol="0">
              <a:spAutoFit/>
            </a:bodyPr>
            <a:lstStyle/>
            <a:p>
              <a:r>
                <a:rPr lang="zh-CN" altLang="en-US" sz="3200" b="1" dirty="0">
                  <a:solidFill>
                    <a:srgbClr val="7188A8"/>
                  </a:solidFill>
                  <a:cs typeface="+mn-ea"/>
                  <a:sym typeface="+mn-lt"/>
                </a:rPr>
                <a:t>总体功能流程图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972945" y="285750"/>
            <a:ext cx="8738870" cy="6095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a:extLst>
              <a:ext uri="{FF2B5EF4-FFF2-40B4-BE49-F238E27FC236}">
                <a16:creationId xmlns:a16="http://schemas.microsoft.com/office/drawing/2014/main" id="{DDBBE4E6-412E-497F-BE77-6DE0FEEEB52E}"/>
              </a:ext>
            </a:extLst>
          </p:cNvPr>
          <p:cNvPicPr>
            <a:picLocks noChangeAspect="1"/>
          </p:cNvPicPr>
          <p:nvPr/>
        </p:nvPicPr>
        <p:blipFill>
          <a:blip r:embed="rId2"/>
          <a:stretch>
            <a:fillRect/>
          </a:stretch>
        </p:blipFill>
        <p:spPr>
          <a:xfrm>
            <a:off x="2496520" y="1052146"/>
            <a:ext cx="7046975" cy="5362009"/>
          </a:xfrm>
          <a:prstGeom prst="rect">
            <a:avLst/>
          </a:prstGeom>
        </p:spPr>
      </p:pic>
    </p:spTree>
    <p:extLst>
      <p:ext uri="{BB962C8B-B14F-4D97-AF65-F5344CB8AC3E}">
        <p14:creationId xmlns:p14="http://schemas.microsoft.com/office/powerpoint/2010/main" val="407158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09320" y="1050925"/>
            <a:ext cx="2501265" cy="5208905"/>
          </a:xfrm>
          <a:prstGeom prst="rect">
            <a:avLst/>
          </a:prstGeom>
        </p:spPr>
      </p:pic>
      <p:sp>
        <p:nvSpPr>
          <p:cNvPr id="14" name="文本框 13"/>
          <p:cNvSpPr txBox="1"/>
          <p:nvPr/>
        </p:nvSpPr>
        <p:spPr>
          <a:xfrm>
            <a:off x="909161" y="467371"/>
            <a:ext cx="3840480" cy="583565"/>
          </a:xfrm>
          <a:prstGeom prst="rect">
            <a:avLst/>
          </a:prstGeom>
          <a:noFill/>
        </p:spPr>
        <p:txBody>
          <a:bodyPr wrap="none" rtlCol="0">
            <a:spAutoFit/>
          </a:bodyPr>
          <a:lstStyle/>
          <a:p>
            <a:r>
              <a:rPr lang="zh-CN" altLang="en-US" sz="3200" b="1" dirty="0">
                <a:solidFill>
                  <a:srgbClr val="7188A8"/>
                </a:solidFill>
                <a:cs typeface="+mn-ea"/>
                <a:sym typeface="+mn-lt"/>
              </a:rPr>
              <a:t>主界面原型及流程图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44570" y="1356995"/>
            <a:ext cx="8259445" cy="49028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商城界面原型及流程图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94095" y="1009015"/>
            <a:ext cx="4583430" cy="5411470"/>
          </a:xfrm>
          <a:prstGeom prst="rect">
            <a:avLst/>
          </a:prstGeom>
          <a:noFill/>
          <a:ln>
            <a:noFill/>
          </a:ln>
        </p:spPr>
      </p:pic>
      <p:pic>
        <p:nvPicPr>
          <p:cNvPr id="2" name="图片 1"/>
          <p:cNvPicPr>
            <a:picLocks noChangeAspect="1"/>
          </p:cNvPicPr>
          <p:nvPr/>
        </p:nvPicPr>
        <p:blipFill>
          <a:blip r:embed="rId3"/>
          <a:stretch>
            <a:fillRect/>
          </a:stretch>
        </p:blipFill>
        <p:spPr>
          <a:xfrm>
            <a:off x="909161" y="1155065"/>
            <a:ext cx="2376170" cy="51193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角色界面原型及流程图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26580" y="686435"/>
            <a:ext cx="3188970" cy="5625465"/>
          </a:xfrm>
          <a:prstGeom prst="rect">
            <a:avLst/>
          </a:prstGeom>
          <a:noFill/>
          <a:ln>
            <a:noFill/>
          </a:ln>
        </p:spPr>
      </p:pic>
      <p:pic>
        <p:nvPicPr>
          <p:cNvPr id="2" name="图片 1"/>
          <p:cNvPicPr>
            <a:picLocks noChangeAspect="1"/>
          </p:cNvPicPr>
          <p:nvPr/>
        </p:nvPicPr>
        <p:blipFill>
          <a:blip r:embed="rId3"/>
          <a:stretch>
            <a:fillRect/>
          </a:stretch>
        </p:blipFill>
        <p:spPr>
          <a:xfrm>
            <a:off x="909161" y="1050925"/>
            <a:ext cx="2429510" cy="5121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2621280" cy="583565"/>
          </a:xfrm>
          <a:prstGeom prst="rect">
            <a:avLst/>
          </a:prstGeom>
          <a:noFill/>
        </p:spPr>
        <p:txBody>
          <a:bodyPr wrap="none" rtlCol="0">
            <a:spAutoFit/>
          </a:bodyPr>
          <a:lstStyle/>
          <a:p>
            <a:r>
              <a:rPr lang="zh-CN" altLang="en-US" sz="3200" b="1" dirty="0">
                <a:solidFill>
                  <a:srgbClr val="7188A8"/>
                </a:solidFill>
                <a:cs typeface="+mn-ea"/>
                <a:sym typeface="+mn-lt"/>
              </a:rPr>
              <a:t>好友界面原型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7899663" y="2673985"/>
            <a:ext cx="3687818" cy="2554545"/>
          </a:xfrm>
          <a:prstGeom prst="rect">
            <a:avLst/>
          </a:prstGeom>
          <a:noFill/>
        </p:spPr>
        <p:txBody>
          <a:bodyPr wrap="square" rtlCol="0">
            <a:spAutoFit/>
          </a:bodyPr>
          <a:lstStyle/>
          <a:p>
            <a:r>
              <a:rPr lang="zh-CN" altLang="en-US" sz="2000" dirty="0">
                <a:ln/>
                <a:solidFill>
                  <a:schemeClr val="accent1"/>
                </a:solidFill>
                <a:latin typeface="宋体" panose="02010600030101010101" pitchFamily="2" charset="-122"/>
                <a:ea typeface="宋体" panose="02010600030101010101" pitchFamily="2" charset="-122"/>
              </a:rPr>
              <a:t>好友界面：</a:t>
            </a:r>
            <a:r>
              <a:rPr lang="zh-CN" altLang="en-US" sz="2000" dirty="0">
                <a:ln/>
                <a:solidFill>
                  <a:schemeClr val="tx1"/>
                </a:solidFill>
                <a:latin typeface="宋体" panose="02010600030101010101" pitchFamily="2" charset="-122"/>
                <a:ea typeface="宋体" panose="02010600030101010101" pitchFamily="2" charset="-122"/>
              </a:rPr>
              <a:t>由于是使用</a:t>
            </a:r>
            <a:r>
              <a:rPr lang="zh-CN" altLang="en-US" sz="2000" dirty="0">
                <a:ln/>
                <a:solidFill>
                  <a:schemeClr val="accent1"/>
                </a:solidFill>
                <a:latin typeface="宋体" panose="02010600030101010101" pitchFamily="2" charset="-122"/>
                <a:ea typeface="宋体" panose="02010600030101010101" pitchFamily="2" charset="-122"/>
              </a:rPr>
              <a:t>微信账号</a:t>
            </a:r>
            <a:r>
              <a:rPr lang="zh-CN" altLang="en-US" sz="2000" dirty="0">
                <a:ln/>
                <a:solidFill>
                  <a:schemeClr val="tx1"/>
                </a:solidFill>
                <a:latin typeface="宋体" panose="02010600030101010101" pitchFamily="2" charset="-122"/>
                <a:ea typeface="宋体" panose="02010600030101010101" pitchFamily="2" charset="-122"/>
              </a:rPr>
              <a:t>登录，微信小游戏可以直接接入微信账号的信息，包括通讯录，所以游戏中的好友是直接从微信中接入。界面中的邀请好友功能是可以直接从游戏中跳出，向他的微信对话框发送消息，邀请他玩这一款游戏。</a:t>
            </a:r>
          </a:p>
        </p:txBody>
      </p:sp>
      <p:pic>
        <p:nvPicPr>
          <p:cNvPr id="4" name="图片 3"/>
          <p:cNvPicPr>
            <a:picLocks noChangeAspect="1"/>
          </p:cNvPicPr>
          <p:nvPr/>
        </p:nvPicPr>
        <p:blipFill>
          <a:blip r:embed="rId2"/>
          <a:stretch>
            <a:fillRect/>
          </a:stretch>
        </p:blipFill>
        <p:spPr>
          <a:xfrm>
            <a:off x="909161" y="1389380"/>
            <a:ext cx="2277110" cy="4812665"/>
          </a:xfrm>
          <a:prstGeom prst="rect">
            <a:avLst/>
          </a:prstGeom>
        </p:spPr>
      </p:pic>
      <p:pic>
        <p:nvPicPr>
          <p:cNvPr id="5" name="图片 4"/>
          <p:cNvPicPr>
            <a:picLocks noChangeAspect="1"/>
          </p:cNvPicPr>
          <p:nvPr/>
        </p:nvPicPr>
        <p:blipFill>
          <a:blip r:embed="rId3"/>
          <a:stretch>
            <a:fillRect/>
          </a:stretch>
        </p:blipFill>
        <p:spPr>
          <a:xfrm>
            <a:off x="4269890" y="1389380"/>
            <a:ext cx="2388362" cy="4874436"/>
          </a:xfrm>
          <a:prstGeom prst="rect">
            <a:avLst/>
          </a:prstGeom>
        </p:spPr>
      </p:pic>
      <p:sp>
        <p:nvSpPr>
          <p:cNvPr id="6" name="文本框 5"/>
          <p:cNvSpPr txBox="1"/>
          <p:nvPr/>
        </p:nvSpPr>
        <p:spPr>
          <a:xfrm>
            <a:off x="7899664" y="1233805"/>
            <a:ext cx="3635112" cy="1014730"/>
          </a:xfrm>
          <a:prstGeom prst="rect">
            <a:avLst/>
          </a:prstGeom>
          <a:noFill/>
        </p:spPr>
        <p:txBody>
          <a:bodyPr wrap="square" rtlCol="0">
            <a:spAutoFit/>
          </a:bodyPr>
          <a:lstStyle/>
          <a:p>
            <a:r>
              <a:rPr lang="zh-CN" altLang="en-US" sz="2000" dirty="0">
                <a:ln/>
                <a:solidFill>
                  <a:schemeClr val="tx1"/>
                </a:solidFill>
                <a:latin typeface="宋体" panose="02010600030101010101" pitchFamily="2" charset="-122"/>
                <a:ea typeface="宋体" panose="02010600030101010101" pitchFamily="2" charset="-122"/>
              </a:rPr>
              <a:t>好友界面</a:t>
            </a:r>
            <a:r>
              <a:rPr lang="zh-CN" altLang="en-US" sz="2000" dirty="0">
                <a:latin typeface="宋体" panose="02010600030101010101" pitchFamily="2" charset="-122"/>
                <a:ea typeface="宋体" panose="02010600030101010101" pitchFamily="2" charset="-122"/>
              </a:rPr>
              <a:t>的组成部分：</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收件箱</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好友界面</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3027680" cy="583565"/>
          </a:xfrm>
          <a:prstGeom prst="rect">
            <a:avLst/>
          </a:prstGeom>
          <a:noFill/>
        </p:spPr>
        <p:txBody>
          <a:bodyPr wrap="none" rtlCol="0">
            <a:spAutoFit/>
          </a:bodyPr>
          <a:lstStyle/>
          <a:p>
            <a:pPr algn="l"/>
            <a:r>
              <a:rPr lang="zh-CN" altLang="en-US" sz="3200" b="1" dirty="0">
                <a:solidFill>
                  <a:srgbClr val="7188A8"/>
                </a:solidFill>
                <a:cs typeface="+mn-ea"/>
                <a:sym typeface="+mn-lt"/>
              </a:rPr>
              <a:t>排行榜界面原型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p:cNvSpPr txBox="1"/>
          <p:nvPr/>
        </p:nvSpPr>
        <p:spPr>
          <a:xfrm>
            <a:off x="6483985" y="1402080"/>
            <a:ext cx="2788920" cy="101473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排行榜界面的组成部分：</a:t>
            </a:r>
          </a:p>
          <a:p>
            <a:r>
              <a:rPr lang="zh-CN" altLang="en-US" sz="2000" dirty="0">
                <a:solidFill>
                  <a:schemeClr val="accent1"/>
                </a:solidFill>
                <a:latin typeface="宋体" panose="02010600030101010101" pitchFamily="2" charset="-122"/>
                <a:ea typeface="宋体" panose="02010600030101010101" pitchFamily="2" charset="-122"/>
              </a:rPr>
              <a:t>全球排行榜</a:t>
            </a:r>
          </a:p>
          <a:p>
            <a:r>
              <a:rPr lang="zh-CN" altLang="en-US" sz="2000" dirty="0">
                <a:solidFill>
                  <a:schemeClr val="accent1"/>
                </a:solidFill>
                <a:latin typeface="宋体" panose="02010600030101010101" pitchFamily="2" charset="-122"/>
                <a:ea typeface="宋体" panose="02010600030101010101" pitchFamily="2" charset="-122"/>
              </a:rPr>
              <a:t>好友排行榜</a:t>
            </a:r>
          </a:p>
        </p:txBody>
      </p:sp>
      <p:pic>
        <p:nvPicPr>
          <p:cNvPr id="7" name="图片 6"/>
          <p:cNvPicPr>
            <a:picLocks noChangeAspect="1"/>
          </p:cNvPicPr>
          <p:nvPr/>
        </p:nvPicPr>
        <p:blipFill>
          <a:blip r:embed="rId2"/>
          <a:stretch>
            <a:fillRect/>
          </a:stretch>
        </p:blipFill>
        <p:spPr>
          <a:xfrm>
            <a:off x="956786" y="1402080"/>
            <a:ext cx="2122805" cy="45535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1052195" cy="583565"/>
          </a:xfrm>
          <a:prstGeom prst="rect">
            <a:avLst/>
          </a:prstGeom>
          <a:noFill/>
        </p:spPr>
        <p:txBody>
          <a:bodyPr wrap="none" rtlCol="0">
            <a:spAutoFit/>
          </a:bodyPr>
          <a:lstStyle/>
          <a:p>
            <a:pPr algn="l"/>
            <a:r>
              <a:rPr lang="en-US" altLang="zh-CN" sz="3200" b="1" dirty="0">
                <a:solidFill>
                  <a:srgbClr val="7188A8"/>
                </a:solidFill>
                <a:cs typeface="+mn-ea"/>
                <a:sym typeface="+mn-lt"/>
              </a:rPr>
              <a:t>ER</a:t>
            </a:r>
            <a:r>
              <a:rPr lang="zh-CN" altLang="en-US" sz="3200" b="1" dirty="0">
                <a:solidFill>
                  <a:srgbClr val="7188A8"/>
                </a:solidFill>
                <a:cs typeface="+mn-ea"/>
                <a:sym typeface="+mn-lt"/>
              </a:rPr>
              <a:t>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3751580" y="1009015"/>
            <a:ext cx="4209415" cy="50882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6310" y="2366010"/>
            <a:ext cx="10517505" cy="143891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6945" y="1064260"/>
            <a:ext cx="10127615" cy="130175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56786" y="473086"/>
            <a:ext cx="1808480" cy="583565"/>
          </a:xfrm>
          <a:prstGeom prst="rect">
            <a:avLst/>
          </a:prstGeom>
          <a:noFill/>
        </p:spPr>
        <p:txBody>
          <a:bodyPr wrap="none" rtlCol="0">
            <a:spAutoFit/>
          </a:bodyPr>
          <a:lstStyle/>
          <a:p>
            <a:pPr algn="l"/>
            <a:r>
              <a:rPr lang="zh-CN" sz="3200" b="1" dirty="0">
                <a:solidFill>
                  <a:srgbClr val="7188A8"/>
                </a:solidFill>
                <a:cs typeface="+mn-ea"/>
                <a:sym typeface="+mn-lt"/>
              </a:rPr>
              <a:t>数据字典</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1043940" y="1211580"/>
            <a:ext cx="3989070" cy="1154430"/>
          </a:xfrm>
          <a:prstGeom prst="rect">
            <a:avLst/>
          </a:prstGeom>
        </p:spPr>
      </p:pic>
      <p:pic>
        <p:nvPicPr>
          <p:cNvPr id="3" name="图片 2"/>
          <p:cNvPicPr>
            <a:picLocks noChangeAspect="1"/>
          </p:cNvPicPr>
          <p:nvPr/>
        </p:nvPicPr>
        <p:blipFill>
          <a:blip r:embed="rId3"/>
          <a:stretch>
            <a:fillRect/>
          </a:stretch>
        </p:blipFill>
        <p:spPr>
          <a:xfrm>
            <a:off x="6082665" y="1219835"/>
            <a:ext cx="3000375" cy="990600"/>
          </a:xfrm>
          <a:prstGeom prst="rect">
            <a:avLst/>
          </a:prstGeom>
        </p:spPr>
      </p:pic>
      <p:pic>
        <p:nvPicPr>
          <p:cNvPr id="4" name="图片 3"/>
          <p:cNvPicPr>
            <a:picLocks noChangeAspect="1"/>
          </p:cNvPicPr>
          <p:nvPr/>
        </p:nvPicPr>
        <p:blipFill>
          <a:blip r:embed="rId4"/>
          <a:stretch>
            <a:fillRect/>
          </a:stretch>
        </p:blipFill>
        <p:spPr>
          <a:xfrm>
            <a:off x="1043940" y="2479675"/>
            <a:ext cx="5038725" cy="933450"/>
          </a:xfrm>
          <a:prstGeom prst="rect">
            <a:avLst/>
          </a:prstGeom>
        </p:spPr>
      </p:pic>
      <p:pic>
        <p:nvPicPr>
          <p:cNvPr id="5" name="图片 4"/>
          <p:cNvPicPr>
            <a:picLocks noChangeAspect="1"/>
          </p:cNvPicPr>
          <p:nvPr/>
        </p:nvPicPr>
        <p:blipFill>
          <a:blip r:embed="rId5"/>
          <a:stretch>
            <a:fillRect/>
          </a:stretch>
        </p:blipFill>
        <p:spPr>
          <a:xfrm>
            <a:off x="7110730" y="2500630"/>
            <a:ext cx="3352800" cy="1076325"/>
          </a:xfrm>
          <a:prstGeom prst="rect">
            <a:avLst/>
          </a:prstGeom>
        </p:spPr>
      </p:pic>
      <p:sp>
        <p:nvSpPr>
          <p:cNvPr id="6" name="矩形 5"/>
          <p:cNvSpPr/>
          <p:nvPr/>
        </p:nvSpPr>
        <p:spPr>
          <a:xfrm>
            <a:off x="4935220" y="1252855"/>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956945" y="3940175"/>
            <a:ext cx="3476625" cy="1009650"/>
          </a:xfrm>
          <a:prstGeom prst="rect">
            <a:avLst/>
          </a:prstGeom>
        </p:spPr>
      </p:pic>
      <p:pic>
        <p:nvPicPr>
          <p:cNvPr id="11" name="图片 10"/>
          <p:cNvPicPr>
            <a:picLocks noChangeAspect="1"/>
          </p:cNvPicPr>
          <p:nvPr/>
        </p:nvPicPr>
        <p:blipFill>
          <a:blip r:embed="rId7"/>
          <a:stretch>
            <a:fillRect/>
          </a:stretch>
        </p:blipFill>
        <p:spPr>
          <a:xfrm>
            <a:off x="4405630" y="3940175"/>
            <a:ext cx="3619500" cy="1133475"/>
          </a:xfrm>
          <a:prstGeom prst="rect">
            <a:avLst/>
          </a:prstGeom>
        </p:spPr>
      </p:pic>
      <p:pic>
        <p:nvPicPr>
          <p:cNvPr id="12" name="图片 11"/>
          <p:cNvPicPr>
            <a:picLocks noChangeAspect="1"/>
          </p:cNvPicPr>
          <p:nvPr/>
        </p:nvPicPr>
        <p:blipFill>
          <a:blip r:embed="rId8"/>
          <a:stretch>
            <a:fillRect/>
          </a:stretch>
        </p:blipFill>
        <p:spPr>
          <a:xfrm>
            <a:off x="7807325" y="3873500"/>
            <a:ext cx="3667125" cy="1143000"/>
          </a:xfrm>
          <a:prstGeom prst="rect">
            <a:avLst/>
          </a:prstGeom>
        </p:spPr>
      </p:pic>
      <p:pic>
        <p:nvPicPr>
          <p:cNvPr id="13" name="图片 12"/>
          <p:cNvPicPr>
            <a:picLocks noChangeAspect="1"/>
          </p:cNvPicPr>
          <p:nvPr/>
        </p:nvPicPr>
        <p:blipFill>
          <a:blip r:embed="rId9"/>
          <a:stretch>
            <a:fillRect/>
          </a:stretch>
        </p:blipFill>
        <p:spPr>
          <a:xfrm>
            <a:off x="956945" y="4949825"/>
            <a:ext cx="2714625" cy="1171575"/>
          </a:xfrm>
          <a:prstGeom prst="rect">
            <a:avLst/>
          </a:prstGeom>
        </p:spPr>
      </p:pic>
      <p:pic>
        <p:nvPicPr>
          <p:cNvPr id="15" name="图片 14"/>
          <p:cNvPicPr>
            <a:picLocks noChangeAspect="1"/>
          </p:cNvPicPr>
          <p:nvPr/>
        </p:nvPicPr>
        <p:blipFill>
          <a:blip r:embed="rId10"/>
          <a:stretch>
            <a:fillRect/>
          </a:stretch>
        </p:blipFill>
        <p:spPr>
          <a:xfrm>
            <a:off x="4433570" y="5154295"/>
            <a:ext cx="3867150" cy="952500"/>
          </a:xfrm>
          <a:prstGeom prst="rect">
            <a:avLst/>
          </a:prstGeom>
        </p:spPr>
      </p:pic>
      <p:pic>
        <p:nvPicPr>
          <p:cNvPr id="17" name="图片 16"/>
          <p:cNvPicPr>
            <a:picLocks noChangeAspect="1"/>
          </p:cNvPicPr>
          <p:nvPr/>
        </p:nvPicPr>
        <p:blipFill>
          <a:blip r:embed="rId11"/>
          <a:stretch>
            <a:fillRect/>
          </a:stretch>
        </p:blipFill>
        <p:spPr>
          <a:xfrm>
            <a:off x="8348980" y="5168900"/>
            <a:ext cx="2114550" cy="923925"/>
          </a:xfrm>
          <a:prstGeom prst="rect">
            <a:avLst/>
          </a:prstGeom>
        </p:spPr>
      </p:pic>
      <p:sp>
        <p:nvSpPr>
          <p:cNvPr id="18" name="矩形 17"/>
          <p:cNvSpPr/>
          <p:nvPr/>
        </p:nvSpPr>
        <p:spPr>
          <a:xfrm>
            <a:off x="956945" y="380492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56945" y="507365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玩法</a:t>
              </a: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说明</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03</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404186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299075" y="1630680"/>
            <a:ext cx="5540375" cy="4154170"/>
          </a:xfrm>
          <a:prstGeom prst="rect">
            <a:avLst/>
          </a:prstGeom>
          <a:noFill/>
          <a:ln w="9525">
            <a:noFill/>
          </a:ln>
        </p:spPr>
        <p:txBody>
          <a:bodyPr wrap="square">
            <a:spAutoFit/>
          </a:bodyPr>
          <a:lstStyle/>
          <a:p>
            <a:pPr indent="276225"/>
            <a:r>
              <a:rPr lang="en-US" alt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a:t>
            </a:r>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该需求规格说明书文档对《基于微信开发者工具开发的飞翔的小鸟游戏》软件做了全面细致的用户需求分析，着重参考了几个关键用户和当然用户的意见。明确了要开发的软件应具有的功能，界面设计与性能等等，使系统分析人员能够清楚地了解用户的需求，并在次基础上进一步提出概要设计说明书和完成后续的开发与设计工作。</a:t>
            </a:r>
          </a:p>
          <a:p>
            <a:pPr indent="276225"/>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本书的预期读者为评审组成员，项目组成员，当然用户和关键用户组</a:t>
            </a:r>
            <a:endParaRPr lang="zh-CN" altLang="en-US"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6" name="图片 5" descr="图形用户界面, 应用程序&#10;&#10;描述已自动生成">
            <a:extLst>
              <a:ext uri="{FF2B5EF4-FFF2-40B4-BE49-F238E27FC236}">
                <a16:creationId xmlns:a16="http://schemas.microsoft.com/office/drawing/2014/main" id="{70E55947-F539-49B5-84B8-EC087986AA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8925" y="1630680"/>
            <a:ext cx="2496741" cy="44386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a:extLst>
              <a:ext uri="{FF2B5EF4-FFF2-40B4-BE49-F238E27FC236}">
                <a16:creationId xmlns:a16="http://schemas.microsoft.com/office/drawing/2014/main" id="{79A36B4F-C737-4D46-9D89-8F84FD1AF08F}"/>
              </a:ext>
            </a:extLst>
          </p:cNvPr>
          <p:cNvPicPr>
            <a:picLocks noChangeAspect="1"/>
          </p:cNvPicPr>
          <p:nvPr/>
        </p:nvPicPr>
        <p:blipFill>
          <a:blip r:embed="rId2"/>
          <a:stretch>
            <a:fillRect/>
          </a:stretch>
        </p:blipFill>
        <p:spPr>
          <a:xfrm>
            <a:off x="4687766" y="823912"/>
            <a:ext cx="2691948" cy="5329238"/>
          </a:xfrm>
          <a:prstGeom prst="rect">
            <a:avLst/>
          </a:prstGeom>
        </p:spPr>
      </p:pic>
      <p:sp>
        <p:nvSpPr>
          <p:cNvPr id="5" name="文本框 4">
            <a:extLst>
              <a:ext uri="{FF2B5EF4-FFF2-40B4-BE49-F238E27FC236}">
                <a16:creationId xmlns:a16="http://schemas.microsoft.com/office/drawing/2014/main" id="{CD421A62-CDB6-44CF-AEB4-0B46E4DB4190}"/>
              </a:ext>
            </a:extLst>
          </p:cNvPr>
          <p:cNvSpPr txBox="1"/>
          <p:nvPr/>
        </p:nvSpPr>
        <p:spPr>
          <a:xfrm>
            <a:off x="8277225" y="1276350"/>
            <a:ext cx="2800350" cy="1477328"/>
          </a:xfrm>
          <a:prstGeom prst="rect">
            <a:avLst/>
          </a:prstGeom>
          <a:noFill/>
        </p:spPr>
        <p:txBody>
          <a:bodyPr wrap="square" rtlCol="0">
            <a:spAutoFit/>
          </a:bodyPr>
          <a:lstStyle/>
          <a:p>
            <a:r>
              <a:rPr lang="zh-CN" altLang="en-US" dirty="0"/>
              <a:t>爱心：玩游戏的必须消耗品，没进行一局游戏需要消耗</a:t>
            </a:r>
            <a:r>
              <a:rPr lang="en-US" altLang="zh-CN" dirty="0"/>
              <a:t>1</a:t>
            </a:r>
            <a:r>
              <a:rPr lang="zh-CN" altLang="en-US" dirty="0"/>
              <a:t>个爱心，每</a:t>
            </a:r>
            <a:r>
              <a:rPr lang="en-US" altLang="zh-CN" dirty="0"/>
              <a:t>5</a:t>
            </a:r>
            <a:r>
              <a:rPr lang="zh-CN" altLang="en-US" dirty="0"/>
              <a:t>分钟恢复一个爱心，爱心最多能够积累</a:t>
            </a:r>
            <a:r>
              <a:rPr lang="en-US" altLang="zh-CN" dirty="0"/>
              <a:t>10</a:t>
            </a:r>
            <a:r>
              <a:rPr lang="zh-CN" altLang="en-US" dirty="0"/>
              <a:t>个</a:t>
            </a:r>
          </a:p>
        </p:txBody>
      </p:sp>
      <p:cxnSp>
        <p:nvCxnSpPr>
          <p:cNvPr id="7" name="直接箭头连接符 6">
            <a:extLst>
              <a:ext uri="{FF2B5EF4-FFF2-40B4-BE49-F238E27FC236}">
                <a16:creationId xmlns:a16="http://schemas.microsoft.com/office/drawing/2014/main" id="{369B3ECC-91CF-474F-AF7E-D5746C5BD593}"/>
              </a:ext>
            </a:extLst>
          </p:cNvPr>
          <p:cNvCxnSpPr/>
          <p:nvPr/>
        </p:nvCxnSpPr>
        <p:spPr>
          <a:xfrm>
            <a:off x="6991350" y="1476375"/>
            <a:ext cx="1285875" cy="381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A2C635DC-FBC7-4D04-80D0-9F5D2983A5F0}"/>
              </a:ext>
            </a:extLst>
          </p:cNvPr>
          <p:cNvCxnSpPr>
            <a:cxnSpLocks/>
          </p:cNvCxnSpPr>
          <p:nvPr/>
        </p:nvCxnSpPr>
        <p:spPr>
          <a:xfrm flipH="1" flipV="1">
            <a:off x="4124325" y="2581275"/>
            <a:ext cx="1400175" cy="847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E6822019-2447-4640-B5F4-F57C5782BB39}"/>
              </a:ext>
            </a:extLst>
          </p:cNvPr>
          <p:cNvSpPr txBox="1"/>
          <p:nvPr/>
        </p:nvSpPr>
        <p:spPr>
          <a:xfrm>
            <a:off x="838200" y="1628775"/>
            <a:ext cx="3352800" cy="1754326"/>
          </a:xfrm>
          <a:prstGeom prst="rect">
            <a:avLst/>
          </a:prstGeom>
          <a:noFill/>
        </p:spPr>
        <p:txBody>
          <a:bodyPr wrap="square" rtlCol="0">
            <a:spAutoFit/>
          </a:bodyPr>
          <a:lstStyle/>
          <a:p>
            <a:r>
              <a:rPr lang="zh-CN" altLang="en-US" dirty="0"/>
              <a:t>难度选择：游戏难度分为简单，普通，困难三种，不同的难度首先影响的是小鸟的飞行速度，难度越难，小鸟飞行速度越快，当难度选择为困难模式的时候，水管会上下移动</a:t>
            </a:r>
          </a:p>
        </p:txBody>
      </p:sp>
      <p:sp>
        <p:nvSpPr>
          <p:cNvPr id="15" name="文本框 14">
            <a:extLst>
              <a:ext uri="{FF2B5EF4-FFF2-40B4-BE49-F238E27FC236}">
                <a16:creationId xmlns:a16="http://schemas.microsoft.com/office/drawing/2014/main" id="{1D77A5B3-BE23-49F1-83A6-6D2953DA6095}"/>
              </a:ext>
            </a:extLst>
          </p:cNvPr>
          <p:cNvSpPr txBox="1"/>
          <p:nvPr/>
        </p:nvSpPr>
        <p:spPr>
          <a:xfrm>
            <a:off x="8277225" y="4000500"/>
            <a:ext cx="2800350" cy="646331"/>
          </a:xfrm>
          <a:prstGeom prst="rect">
            <a:avLst/>
          </a:prstGeom>
          <a:noFill/>
        </p:spPr>
        <p:txBody>
          <a:bodyPr wrap="square" rtlCol="0">
            <a:spAutoFit/>
          </a:bodyPr>
          <a:lstStyle/>
          <a:p>
            <a:r>
              <a:rPr lang="zh-CN" altLang="en-US" dirty="0"/>
              <a:t>地图选择</a:t>
            </a:r>
            <a:r>
              <a:rPr lang="en-US" altLang="zh-CN" dirty="0"/>
              <a:t>:</a:t>
            </a:r>
            <a:r>
              <a:rPr lang="zh-CN" altLang="en-US" dirty="0"/>
              <a:t>可以切换不同的地图玩游戏</a:t>
            </a:r>
          </a:p>
        </p:txBody>
      </p:sp>
      <p:cxnSp>
        <p:nvCxnSpPr>
          <p:cNvPr id="13" name="直接箭头连接符 12">
            <a:extLst>
              <a:ext uri="{FF2B5EF4-FFF2-40B4-BE49-F238E27FC236}">
                <a16:creationId xmlns:a16="http://schemas.microsoft.com/office/drawing/2014/main" id="{9E4C739A-9082-4CA7-A6D6-0D045E41291B}"/>
              </a:ext>
            </a:extLst>
          </p:cNvPr>
          <p:cNvCxnSpPr/>
          <p:nvPr/>
        </p:nvCxnSpPr>
        <p:spPr>
          <a:xfrm flipV="1">
            <a:off x="6667502" y="4323665"/>
            <a:ext cx="1781173" cy="66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68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6B3640A-F1BA-4250-A117-15847D88D90C}"/>
              </a:ext>
            </a:extLst>
          </p:cNvPr>
          <p:cNvPicPr>
            <a:picLocks noChangeAspect="1"/>
          </p:cNvPicPr>
          <p:nvPr/>
        </p:nvPicPr>
        <p:blipFill>
          <a:blip r:embed="rId2"/>
          <a:stretch>
            <a:fillRect/>
          </a:stretch>
        </p:blipFill>
        <p:spPr>
          <a:xfrm>
            <a:off x="4499522" y="1142832"/>
            <a:ext cx="2511637" cy="4912659"/>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5844988" y="1380565"/>
            <a:ext cx="2438400" cy="277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2420470" cy="646331"/>
          </a:xfrm>
          <a:prstGeom prst="rect">
            <a:avLst/>
          </a:prstGeom>
          <a:noFill/>
        </p:spPr>
        <p:txBody>
          <a:bodyPr wrap="square" rtlCol="0">
            <a:spAutoFit/>
          </a:bodyPr>
          <a:lstStyle/>
          <a:p>
            <a:r>
              <a:rPr lang="zh-CN" altLang="en-US" dirty="0"/>
              <a:t>分数统计：小鸟没通过一个水管，分数加</a:t>
            </a:r>
            <a:r>
              <a:rPr lang="en-US" altLang="zh-CN" dirty="0"/>
              <a:t>1</a:t>
            </a:r>
            <a:endParaRPr lang="zh-CN" altLang="en-US" dirty="0"/>
          </a:p>
        </p:txBody>
      </p:sp>
      <p:cxnSp>
        <p:nvCxnSpPr>
          <p:cNvPr id="14" name="直接箭头连接符 13">
            <a:extLst>
              <a:ext uri="{FF2B5EF4-FFF2-40B4-BE49-F238E27FC236}">
                <a16:creationId xmlns:a16="http://schemas.microsoft.com/office/drawing/2014/main" id="{91188412-4103-4B95-9079-F300959A3742}"/>
              </a:ext>
            </a:extLst>
          </p:cNvPr>
          <p:cNvCxnSpPr/>
          <p:nvPr/>
        </p:nvCxnSpPr>
        <p:spPr>
          <a:xfrm flipV="1">
            <a:off x="5925671" y="2985247"/>
            <a:ext cx="2743200" cy="443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6AD37027-3F8E-45F9-8CE0-4A177AE92A8B}"/>
              </a:ext>
            </a:extLst>
          </p:cNvPr>
          <p:cNvSpPr txBox="1"/>
          <p:nvPr/>
        </p:nvSpPr>
        <p:spPr>
          <a:xfrm>
            <a:off x="8695764" y="2725271"/>
            <a:ext cx="2590801" cy="646331"/>
          </a:xfrm>
          <a:prstGeom prst="rect">
            <a:avLst/>
          </a:prstGeom>
          <a:noFill/>
        </p:spPr>
        <p:txBody>
          <a:bodyPr wrap="square" rtlCol="0">
            <a:spAutoFit/>
          </a:bodyPr>
          <a:lstStyle/>
          <a:p>
            <a:r>
              <a:rPr lang="zh-CN" altLang="en-US" dirty="0"/>
              <a:t>倒计时：在有游戏开始前帮助玩家集中精神</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7" y="1789163"/>
            <a:ext cx="2102225" cy="443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646331"/>
          </a:xfrm>
          <a:prstGeom prst="rect">
            <a:avLst/>
          </a:prstGeom>
          <a:noFill/>
        </p:spPr>
        <p:txBody>
          <a:bodyPr wrap="square" rtlCol="0">
            <a:spAutoFit/>
          </a:bodyPr>
          <a:lstStyle/>
          <a:p>
            <a:r>
              <a:rPr lang="zh-CN" altLang="en-US" dirty="0"/>
              <a:t>水管：游戏中的障碍物，小鸟如果撞上水管会直接死去</a:t>
            </a:r>
          </a:p>
        </p:txBody>
      </p:sp>
      <p:sp>
        <p:nvSpPr>
          <p:cNvPr id="20" name="文本框 19">
            <a:extLst>
              <a:ext uri="{FF2B5EF4-FFF2-40B4-BE49-F238E27FC236}">
                <a16:creationId xmlns:a16="http://schemas.microsoft.com/office/drawing/2014/main" id="{A4F9AE3A-0A73-4E57-B4AC-B5ACF796FB4D}"/>
              </a:ext>
            </a:extLst>
          </p:cNvPr>
          <p:cNvSpPr txBox="1"/>
          <p:nvPr/>
        </p:nvSpPr>
        <p:spPr>
          <a:xfrm>
            <a:off x="477750" y="2985247"/>
            <a:ext cx="3522369" cy="923330"/>
          </a:xfrm>
          <a:prstGeom prst="rect">
            <a:avLst/>
          </a:prstGeom>
          <a:noFill/>
        </p:spPr>
        <p:txBody>
          <a:bodyPr wrap="square" rtlCol="0">
            <a:spAutoFit/>
          </a:bodyPr>
          <a:lstStyle/>
          <a:p>
            <a:r>
              <a:rPr lang="zh-CN" altLang="en-US" dirty="0"/>
              <a:t>小鸟：游戏中的主人公，他会自然下落，但是当玩家点击屏幕的时候他就会向上飞行一段距离</a:t>
            </a:r>
          </a:p>
        </p:txBody>
      </p:sp>
      <p:cxnSp>
        <p:nvCxnSpPr>
          <p:cNvPr id="21" name="直接箭头连接符 20">
            <a:extLst>
              <a:ext uri="{FF2B5EF4-FFF2-40B4-BE49-F238E27FC236}">
                <a16:creationId xmlns:a16="http://schemas.microsoft.com/office/drawing/2014/main" id="{AD86E200-BC5D-464C-BAE4-8D608F5DDCFC}"/>
              </a:ext>
            </a:extLst>
          </p:cNvPr>
          <p:cNvCxnSpPr>
            <a:cxnSpLocks/>
          </p:cNvCxnSpPr>
          <p:nvPr/>
        </p:nvCxnSpPr>
        <p:spPr>
          <a:xfrm flipH="1" flipV="1">
            <a:off x="3791310" y="3377636"/>
            <a:ext cx="1207614" cy="221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a:extLst>
              <a:ext uri="{FF2B5EF4-FFF2-40B4-BE49-F238E27FC236}">
                <a16:creationId xmlns:a16="http://schemas.microsoft.com/office/drawing/2014/main" id="{FB177D1A-FE11-47EF-AABE-2099680770D5}"/>
              </a:ext>
            </a:extLst>
          </p:cNvPr>
          <p:cNvSpPr txBox="1"/>
          <p:nvPr/>
        </p:nvSpPr>
        <p:spPr>
          <a:xfrm>
            <a:off x="474318" y="4903694"/>
            <a:ext cx="3163781" cy="923330"/>
          </a:xfrm>
          <a:prstGeom prst="rect">
            <a:avLst/>
          </a:prstGeom>
          <a:noFill/>
        </p:spPr>
        <p:txBody>
          <a:bodyPr wrap="square" rtlCol="0">
            <a:spAutoFit/>
          </a:bodyPr>
          <a:lstStyle/>
          <a:p>
            <a:r>
              <a:rPr lang="zh-CN" altLang="en-US" dirty="0"/>
              <a:t>技能：原型的技能按钮，位于屏幕正下方，方便大拇指点击，点击会使用技能</a:t>
            </a:r>
          </a:p>
        </p:txBody>
      </p:sp>
      <p:cxnSp>
        <p:nvCxnSpPr>
          <p:cNvPr id="26" name="直接箭头连接符 25">
            <a:extLst>
              <a:ext uri="{FF2B5EF4-FFF2-40B4-BE49-F238E27FC236}">
                <a16:creationId xmlns:a16="http://schemas.microsoft.com/office/drawing/2014/main" id="{BEC05229-CE2C-4B60-A60E-D023D65ADCB1}"/>
              </a:ext>
            </a:extLst>
          </p:cNvPr>
          <p:cNvCxnSpPr>
            <a:endCxn id="23" idx="3"/>
          </p:cNvCxnSpPr>
          <p:nvPr/>
        </p:nvCxnSpPr>
        <p:spPr>
          <a:xfrm flipH="1" flipV="1">
            <a:off x="3638099" y="5365359"/>
            <a:ext cx="2206889" cy="219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BC5CC0AC-8313-407B-81BB-DDD5EB2DF4FE}"/>
              </a:ext>
            </a:extLst>
          </p:cNvPr>
          <p:cNvSpPr txBox="1"/>
          <p:nvPr/>
        </p:nvSpPr>
        <p:spPr>
          <a:xfrm>
            <a:off x="8122784" y="4486818"/>
            <a:ext cx="3163781" cy="923330"/>
          </a:xfrm>
          <a:prstGeom prst="rect">
            <a:avLst/>
          </a:prstGeom>
          <a:noFill/>
        </p:spPr>
        <p:txBody>
          <a:bodyPr wrap="square" rtlCol="0">
            <a:spAutoFit/>
          </a:bodyPr>
          <a:lstStyle/>
          <a:p>
            <a:r>
              <a:rPr lang="zh-CN" altLang="en-US" dirty="0"/>
              <a:t>金币：地图上散落的金币，玩家捡起金币，可以增加金币数量</a:t>
            </a:r>
          </a:p>
        </p:txBody>
      </p:sp>
      <p:cxnSp>
        <p:nvCxnSpPr>
          <p:cNvPr id="29" name="直接箭头连接符 28">
            <a:extLst>
              <a:ext uri="{FF2B5EF4-FFF2-40B4-BE49-F238E27FC236}">
                <a16:creationId xmlns:a16="http://schemas.microsoft.com/office/drawing/2014/main" id="{47BB4538-D86E-41AF-B65B-DCC6149A749A}"/>
              </a:ext>
            </a:extLst>
          </p:cNvPr>
          <p:cNvCxnSpPr>
            <a:endCxn id="27" idx="1"/>
          </p:cNvCxnSpPr>
          <p:nvPr/>
        </p:nvCxnSpPr>
        <p:spPr>
          <a:xfrm>
            <a:off x="6708392" y="3371602"/>
            <a:ext cx="1414392" cy="1576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D9772A85-93BD-43DF-8D6D-97407F9D2AF4}"/>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86420303-975C-465F-A4FF-057228B0ADE0}"/>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8906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5AC1D7A-81C2-4A89-9657-4AF69A529708}"/>
              </a:ext>
            </a:extLst>
          </p:cNvPr>
          <p:cNvPicPr>
            <a:picLocks noChangeAspect="1"/>
          </p:cNvPicPr>
          <p:nvPr/>
        </p:nvPicPr>
        <p:blipFill>
          <a:blip r:embed="rId2"/>
          <a:stretch>
            <a:fillRect/>
          </a:stretch>
        </p:blipFill>
        <p:spPr>
          <a:xfrm>
            <a:off x="4496391" y="1027901"/>
            <a:ext cx="2611831" cy="5068837"/>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6804212" y="1380565"/>
            <a:ext cx="1479176" cy="7373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3047240" cy="923330"/>
          </a:xfrm>
          <a:prstGeom prst="rect">
            <a:avLst/>
          </a:prstGeom>
          <a:noFill/>
        </p:spPr>
        <p:txBody>
          <a:bodyPr wrap="square" rtlCol="0">
            <a:spAutoFit/>
          </a:bodyPr>
          <a:lstStyle/>
          <a:p>
            <a:r>
              <a:rPr lang="zh-CN" altLang="en-US" dirty="0"/>
              <a:t>金币统计：但小鸟吃到金币是，这里会出现提示，显示当前玩家拥有的金币数量</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8" y="1789163"/>
            <a:ext cx="1304364" cy="348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923330"/>
          </a:xfrm>
          <a:prstGeom prst="rect">
            <a:avLst/>
          </a:prstGeom>
          <a:noFill/>
        </p:spPr>
        <p:txBody>
          <a:bodyPr wrap="square" rtlCol="0">
            <a:spAutoFit/>
          </a:bodyPr>
          <a:lstStyle/>
          <a:p>
            <a:r>
              <a:rPr lang="zh-CN" altLang="en-US" dirty="0"/>
              <a:t>技能使用提示：当玩家使用技能后，左上方会出现技能使用提示，提示技能使用的时长</a:t>
            </a:r>
          </a:p>
        </p:txBody>
      </p:sp>
      <p:sp>
        <p:nvSpPr>
          <p:cNvPr id="11" name="文本框 10">
            <a:extLst>
              <a:ext uri="{FF2B5EF4-FFF2-40B4-BE49-F238E27FC236}">
                <a16:creationId xmlns:a16="http://schemas.microsoft.com/office/drawing/2014/main" id="{80C52498-4BD4-4B97-9211-855E3A8FAB7F}"/>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2" name="矩形 11">
            <a:extLst>
              <a:ext uri="{FF2B5EF4-FFF2-40B4-BE49-F238E27FC236}">
                <a16:creationId xmlns:a16="http://schemas.microsoft.com/office/drawing/2014/main" id="{FFC747FF-E6C1-4533-9BAA-36E13D768206}"/>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35479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0BE6FE-A874-40D0-B366-E436A4B96B93}"/>
              </a:ext>
            </a:extLst>
          </p:cNvPr>
          <p:cNvPicPr>
            <a:picLocks noChangeAspect="1"/>
          </p:cNvPicPr>
          <p:nvPr/>
        </p:nvPicPr>
        <p:blipFill>
          <a:blip r:embed="rId2"/>
          <a:stretch>
            <a:fillRect/>
          </a:stretch>
        </p:blipFill>
        <p:spPr>
          <a:xfrm>
            <a:off x="4565968" y="1027901"/>
            <a:ext cx="2603629" cy="5068837"/>
          </a:xfrm>
          <a:prstGeom prst="rect">
            <a:avLst/>
          </a:prstGeom>
        </p:spPr>
      </p:pic>
      <p:sp>
        <p:nvSpPr>
          <p:cNvPr id="4" name="矩形 3"/>
          <p:cNvSpPr/>
          <p:nvPr/>
        </p:nvSpPr>
        <p:spPr>
          <a:xfrm>
            <a:off x="-597192" y="477342"/>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725330" y="3953000"/>
            <a:ext cx="3163781" cy="646331"/>
          </a:xfrm>
          <a:prstGeom prst="rect">
            <a:avLst/>
          </a:prstGeom>
          <a:noFill/>
        </p:spPr>
        <p:txBody>
          <a:bodyPr wrap="square" rtlCol="0">
            <a:spAutoFit/>
          </a:bodyPr>
          <a:lstStyle/>
          <a:p>
            <a:r>
              <a:rPr lang="zh-CN" altLang="en-US" dirty="0"/>
              <a:t>死亡特效：小鸟撞击死去的时候会变成光点</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a:off x="3889111" y="3911105"/>
            <a:ext cx="1329040" cy="365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文本框 7">
            <a:extLst>
              <a:ext uri="{FF2B5EF4-FFF2-40B4-BE49-F238E27FC236}">
                <a16:creationId xmlns:a16="http://schemas.microsoft.com/office/drawing/2014/main" id="{F562E039-2CCD-44B4-81AA-2D53F1D561C6}"/>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9" name="矩形 8">
            <a:extLst>
              <a:ext uri="{FF2B5EF4-FFF2-40B4-BE49-F238E27FC236}">
                <a16:creationId xmlns:a16="http://schemas.microsoft.com/office/drawing/2014/main" id="{8E20383B-CE8C-4FD5-9B16-029C49091EF8}"/>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40026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182BDA-70B4-4B58-8A0E-FA8A17D98C07}"/>
              </a:ext>
            </a:extLst>
          </p:cNvPr>
          <p:cNvPicPr/>
          <p:nvPr/>
        </p:nvPicPr>
        <p:blipFill>
          <a:blip r:embed="rId2"/>
          <a:stretch>
            <a:fillRect/>
          </a:stretch>
        </p:blipFill>
        <p:spPr>
          <a:xfrm>
            <a:off x="4816811" y="853385"/>
            <a:ext cx="2556087" cy="5040903"/>
          </a:xfrm>
          <a:prstGeom prst="rect">
            <a:avLst/>
          </a:prstGeom>
        </p:spPr>
      </p:pic>
      <p:sp>
        <p:nvSpPr>
          <p:cNvPr id="11" name="文本框 10">
            <a:extLst>
              <a:ext uri="{FF2B5EF4-FFF2-40B4-BE49-F238E27FC236}">
                <a16:creationId xmlns:a16="http://schemas.microsoft.com/office/drawing/2014/main" id="{0D3A9EB0-CA0C-434C-8277-A76B7717DE47}"/>
              </a:ext>
            </a:extLst>
          </p:cNvPr>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flipV="1">
            <a:off x="3968644" y="2151531"/>
            <a:ext cx="2245725" cy="472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42401B2A-8E73-4F73-974F-64F2AA76D946}"/>
              </a:ext>
            </a:extLst>
          </p:cNvPr>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a:extLst>
              <a:ext uri="{FF2B5EF4-FFF2-40B4-BE49-F238E27FC236}">
                <a16:creationId xmlns:a16="http://schemas.microsoft.com/office/drawing/2014/main" id="{BE41D501-36E6-4566-85E2-C0A3391B350D}"/>
              </a:ext>
            </a:extLst>
          </p:cNvPr>
          <p:cNvCxnSpPr>
            <a:cxnSpLocks/>
            <a:endCxn id="9" idx="3"/>
          </p:cNvCxnSpPr>
          <p:nvPr/>
        </p:nvCxnSpPr>
        <p:spPr>
          <a:xfrm flipH="1">
            <a:off x="4177554" y="2948998"/>
            <a:ext cx="1917300" cy="8575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56617661-E414-4E47-8CCF-9ECAEF254277}"/>
              </a:ext>
            </a:extLst>
          </p:cNvPr>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a:extLst>
              <a:ext uri="{FF2B5EF4-FFF2-40B4-BE49-F238E27FC236}">
                <a16:creationId xmlns:a16="http://schemas.microsoft.com/office/drawing/2014/main" id="{AFAE9C43-2F81-4227-A928-270E1B5F4769}"/>
              </a:ext>
            </a:extLst>
          </p:cNvPr>
          <p:cNvCxnSpPr>
            <a:cxnSpLocks/>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8D85D54-6C1E-419F-A675-32A39FCD687D}"/>
              </a:ext>
            </a:extLst>
          </p:cNvPr>
          <p:cNvCxnSpPr>
            <a:cxnSpLocks/>
          </p:cNvCxnSpPr>
          <p:nvPr/>
        </p:nvCxnSpPr>
        <p:spPr>
          <a:xfrm flipH="1">
            <a:off x="3768738" y="4734688"/>
            <a:ext cx="2019503" cy="7760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620F88F2-9411-46EF-910A-57E7B0BAEDAF}"/>
              </a:ext>
            </a:extLst>
          </p:cNvPr>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a:extLst>
              <a:ext uri="{FF2B5EF4-FFF2-40B4-BE49-F238E27FC236}">
                <a16:creationId xmlns:a16="http://schemas.microsoft.com/office/drawing/2014/main" id="{7FED2800-F1CF-4AC6-8848-7C9D768DE99A}"/>
              </a:ext>
            </a:extLst>
          </p:cNvPr>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a:extLst>
              <a:ext uri="{FF2B5EF4-FFF2-40B4-BE49-F238E27FC236}">
                <a16:creationId xmlns:a16="http://schemas.microsoft.com/office/drawing/2014/main" id="{C20A00CB-014F-46A0-B1DA-F68CA4A6D7DF}"/>
              </a:ext>
            </a:extLst>
          </p:cNvPr>
          <p:cNvCxnSpPr>
            <a:cxnSpLocks/>
          </p:cNvCxnSpPr>
          <p:nvPr/>
        </p:nvCxnSpPr>
        <p:spPr>
          <a:xfrm flipV="1">
            <a:off x="6504816" y="4055181"/>
            <a:ext cx="1868219" cy="679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83BF39B3-6755-4582-A043-795F61127A13}"/>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a:extLst>
              <a:ext uri="{FF2B5EF4-FFF2-40B4-BE49-F238E27FC236}">
                <a16:creationId xmlns:a16="http://schemas.microsoft.com/office/drawing/2014/main" id="{4D7057E7-8BA8-4A74-9703-3392B2F76BB1}"/>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05038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182BDA-70B4-4B58-8A0E-FA8A17D98C07}"/>
              </a:ext>
            </a:extLst>
          </p:cNvPr>
          <p:cNvPicPr/>
          <p:nvPr/>
        </p:nvPicPr>
        <p:blipFill>
          <a:blip r:embed="rId2"/>
          <a:stretch>
            <a:fillRect/>
          </a:stretch>
        </p:blipFill>
        <p:spPr>
          <a:xfrm>
            <a:off x="5069947" y="853385"/>
            <a:ext cx="2556087" cy="5040903"/>
          </a:xfrm>
          <a:prstGeom prst="rect">
            <a:avLst/>
          </a:prstGeom>
        </p:spPr>
      </p:pic>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flipV="1">
            <a:off x="3968644" y="2151531"/>
            <a:ext cx="2409878" cy="481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42401B2A-8E73-4F73-974F-64F2AA76D946}"/>
              </a:ext>
            </a:extLst>
          </p:cNvPr>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a:extLst>
              <a:ext uri="{FF2B5EF4-FFF2-40B4-BE49-F238E27FC236}">
                <a16:creationId xmlns:a16="http://schemas.microsoft.com/office/drawing/2014/main" id="{BE41D501-36E6-4566-85E2-C0A3391B350D}"/>
              </a:ext>
            </a:extLst>
          </p:cNvPr>
          <p:cNvCxnSpPr>
            <a:cxnSpLocks/>
            <a:endCxn id="9" idx="3"/>
          </p:cNvCxnSpPr>
          <p:nvPr/>
        </p:nvCxnSpPr>
        <p:spPr>
          <a:xfrm flipH="1">
            <a:off x="4177554" y="2881417"/>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56617661-E414-4E47-8CCF-9ECAEF254277}"/>
              </a:ext>
            </a:extLst>
          </p:cNvPr>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a:extLst>
              <a:ext uri="{FF2B5EF4-FFF2-40B4-BE49-F238E27FC236}">
                <a16:creationId xmlns:a16="http://schemas.microsoft.com/office/drawing/2014/main" id="{AFAE9C43-2F81-4227-A928-270E1B5F4769}"/>
              </a:ext>
            </a:extLst>
          </p:cNvPr>
          <p:cNvCxnSpPr>
            <a:cxnSpLocks/>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8D85D54-6C1E-419F-A675-32A39FCD687D}"/>
              </a:ext>
            </a:extLst>
          </p:cNvPr>
          <p:cNvCxnSpPr>
            <a:cxnSpLocks/>
          </p:cNvCxnSpPr>
          <p:nvPr/>
        </p:nvCxnSpPr>
        <p:spPr>
          <a:xfrm flipH="1">
            <a:off x="3768738" y="4585624"/>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620F88F2-9411-46EF-910A-57E7B0BAEDAF}"/>
              </a:ext>
            </a:extLst>
          </p:cNvPr>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a:extLst>
              <a:ext uri="{FF2B5EF4-FFF2-40B4-BE49-F238E27FC236}">
                <a16:creationId xmlns:a16="http://schemas.microsoft.com/office/drawing/2014/main" id="{7FED2800-F1CF-4AC6-8848-7C9D768DE99A}"/>
              </a:ext>
            </a:extLst>
          </p:cNvPr>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a:extLst>
              <a:ext uri="{FF2B5EF4-FFF2-40B4-BE49-F238E27FC236}">
                <a16:creationId xmlns:a16="http://schemas.microsoft.com/office/drawing/2014/main" id="{C20A00CB-014F-46A0-B1DA-F68CA4A6D7DF}"/>
              </a:ext>
            </a:extLst>
          </p:cNvPr>
          <p:cNvCxnSpPr>
            <a:cxnSpLocks/>
          </p:cNvCxnSpPr>
          <p:nvPr/>
        </p:nvCxnSpPr>
        <p:spPr>
          <a:xfrm flipV="1">
            <a:off x="6898611" y="4055180"/>
            <a:ext cx="1474424" cy="6056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BFF42A2A-C86D-4D5A-82D8-9F96BF24CDCB}"/>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a:extLst>
              <a:ext uri="{FF2B5EF4-FFF2-40B4-BE49-F238E27FC236}">
                <a16:creationId xmlns:a16="http://schemas.microsoft.com/office/drawing/2014/main" id="{9BC61E97-99D0-4815-BD05-F7B6664D016A}"/>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7672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D53B18-E2BB-4E2E-B42A-F0C584AA2B7D}"/>
              </a:ext>
            </a:extLst>
          </p:cNvPr>
          <p:cNvPicPr>
            <a:picLocks noChangeAspect="1"/>
          </p:cNvPicPr>
          <p:nvPr/>
        </p:nvPicPr>
        <p:blipFill>
          <a:blip r:embed="rId2"/>
          <a:stretch>
            <a:fillRect/>
          </a:stretch>
        </p:blipFill>
        <p:spPr>
          <a:xfrm>
            <a:off x="1014812" y="1234912"/>
            <a:ext cx="2605960" cy="512346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2DD927B-2244-454D-80B1-6AEEABC7FBFD}"/>
                  </a:ext>
                </a:extLst>
              </p:cNvPr>
              <p:cNvSpPr txBox="1"/>
              <p:nvPr/>
            </p:nvSpPr>
            <p:spPr>
              <a:xfrm>
                <a:off x="4298623" y="1234912"/>
                <a:ext cx="6759018" cy="1249701"/>
              </a:xfrm>
              <a:prstGeom prst="rect">
                <a:avLst/>
              </a:prstGeom>
              <a:noFill/>
            </p:spPr>
            <p:txBody>
              <a:bodyPr wrap="square" rtlCol="0">
                <a:spAutoFit/>
              </a:bodyPr>
              <a:lstStyle/>
              <a:p>
                <a:r>
                  <a:rPr lang="zh-CN" altLang="en-US" dirty="0"/>
                  <a:t>基础属性：</a:t>
                </a:r>
                <a:endParaRPr lang="en-US" altLang="zh-CN" dirty="0"/>
              </a:p>
              <a:p>
                <a:r>
                  <a:rPr lang="en-US" altLang="zh-CN" dirty="0"/>
                  <a:t>       </a:t>
                </a:r>
                <a:r>
                  <a:rPr lang="zh-CN" altLang="en-US" dirty="0"/>
                  <a:t>弹跳力：影响每次单机屏幕时，小鸟的上升高度，具</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𝛿</m:t>
                      </m:r>
                      <m:r>
                        <m:rPr>
                          <m:sty m:val="p"/>
                        </m:rPr>
                        <a:rPr lang="en-US" altLang="zh-CN" i="1">
                          <a:latin typeface="Cambria Math" panose="02040503050406030204" pitchFamily="18" charset="0"/>
                          <a:ea typeface="Cambria Math" panose="02040503050406030204" pitchFamily="18" charset="0"/>
                        </a:rPr>
                        <m:t>x</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oMath>
                </a14:m>
                <a:r>
                  <a:rPr lang="zh-CN" altLang="en-US" dirty="0"/>
                  <a:t>表示速度，</a:t>
                </a:r>
                <a:r>
                  <a:rPr lang="en-US" altLang="zh-CN" dirty="0"/>
                  <a:t>x</a:t>
                </a:r>
                <a:r>
                  <a:rPr lang="zh-CN" altLang="en-US" dirty="0"/>
                  <a:t>代表弹跳力属性值，</a:t>
                </a:r>
                <a14:m>
                  <m:oMath xmlns:m="http://schemas.openxmlformats.org/officeDocument/2006/math">
                    <m:r>
                      <a:rPr lang="zh-CN" altLang="en-US" i="1">
                        <a:latin typeface="Cambria Math" panose="02040503050406030204" pitchFamily="18" charset="0"/>
                        <a:ea typeface="Cambria Math" panose="02040503050406030204" pitchFamily="18" charset="0"/>
                      </a:rPr>
                      <m:t>𝛿</m:t>
                    </m:r>
                    <m:r>
                      <a:rPr lang="zh-CN" altLang="en-US" i="1" smtClean="0">
                        <a:latin typeface="Cambria Math" panose="02040503050406030204" pitchFamily="18" charset="0"/>
                        <a:ea typeface="Cambria Math" panose="02040503050406030204" pitchFamily="18" charset="0"/>
                      </a:rPr>
                      <m:t>表示</m:t>
                    </m:r>
                  </m:oMath>
                </a14:m>
                <a:r>
                  <a:rPr lang="zh-CN" altLang="en-US" dirty="0"/>
                  <a:t>固定系数</a:t>
                </a:r>
                <a:endParaRPr lang="en-US" altLang="zh-CN" dirty="0"/>
              </a:p>
            </p:txBody>
          </p:sp>
        </mc:Choice>
        <mc:Fallback xmlns="">
          <p:sp>
            <p:nvSpPr>
              <p:cNvPr id="6" name="文本框 5">
                <a:extLst>
                  <a:ext uri="{FF2B5EF4-FFF2-40B4-BE49-F238E27FC236}">
                    <a16:creationId xmlns:a16="http://schemas.microsoft.com/office/drawing/2014/main" id="{72DD927B-2244-454D-80B1-6AEEABC7FBFD}"/>
                  </a:ext>
                </a:extLst>
              </p:cNvPr>
              <p:cNvSpPr txBox="1">
                <a:spLocks noRot="1" noChangeAspect="1" noMove="1" noResize="1" noEditPoints="1" noAdjustHandles="1" noChangeArrowheads="1" noChangeShapeType="1" noTextEdit="1"/>
              </p:cNvSpPr>
              <p:nvPr/>
            </p:nvSpPr>
            <p:spPr>
              <a:xfrm>
                <a:off x="4298623" y="1234912"/>
                <a:ext cx="6759018" cy="1249701"/>
              </a:xfrm>
              <a:prstGeom prst="rect">
                <a:avLst/>
              </a:prstGeom>
              <a:blipFill>
                <a:blip r:embed="rId3"/>
                <a:stretch>
                  <a:fillRect l="-721" t="-2927" b="-5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8927DDF-9B93-4050-86A5-88036B1EBF0D}"/>
                  </a:ext>
                </a:extLst>
              </p:cNvPr>
              <p:cNvSpPr/>
              <p:nvPr/>
            </p:nvSpPr>
            <p:spPr>
              <a:xfrm>
                <a:off x="4298622" y="2529900"/>
                <a:ext cx="6878565" cy="923330"/>
              </a:xfrm>
              <a:prstGeom prst="rect">
                <a:avLst/>
              </a:prstGeom>
            </p:spPr>
            <p:txBody>
              <a:bodyPr wrap="square">
                <a:spAutoFit/>
              </a:bodyPr>
              <a:lstStyle/>
              <a:p>
                <a:r>
                  <a:rPr lang="en-US" altLang="zh-CN" dirty="0"/>
                  <a:t>       </a:t>
                </a:r>
                <a:r>
                  <a:rPr lang="zh-CN" altLang="en-US" dirty="0"/>
                  <a:t>体重：影响小鸟下落的速度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b="0" i="1" smtClean="0">
                              <a:latin typeface="Cambria Math" panose="02040503050406030204" pitchFamily="18" charset="0"/>
                              <a:ea typeface="Cambria Math" panose="02040503050406030204" pitchFamily="18" charset="0"/>
                            </a:rPr>
                            <m:t>𝑑𝑜𝑤𝑛</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r>
                        <m:rPr>
                          <m:sty m:val="p"/>
                        </m:rPr>
                        <a:rPr lang="en-US" altLang="zh-CN" i="1" smtClean="0">
                          <a:latin typeface="Cambria Math" panose="02040503050406030204" pitchFamily="18" charset="0"/>
                          <a:ea typeface="Cambria Math" panose="02040503050406030204" pitchFamily="18" charset="0"/>
                        </a:rPr>
                        <m:t>y</m:t>
                      </m:r>
                      <m:r>
                        <a:rPr lang="en-US" altLang="zh-CN" b="0" i="1" smtClean="0">
                          <a:latin typeface="Cambria Math" panose="02040503050406030204" pitchFamily="18" charset="0"/>
                          <a:ea typeface="Cambria Math" panose="02040503050406030204" pitchFamily="18" charset="0"/>
                        </a:rPr>
                        <m:t>𝑡</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i="1">
                            <a:latin typeface="Cambria Math" panose="02040503050406030204" pitchFamily="18" charset="0"/>
                            <a:ea typeface="Cambria Math" panose="02040503050406030204" pitchFamily="18" charset="0"/>
                          </a:rPr>
                          <m:t>𝑑𝑜𝑤𝑛</m:t>
                        </m:r>
                      </m:sub>
                    </m:sSub>
                  </m:oMath>
                </a14:m>
                <a:r>
                  <a:rPr lang="zh-CN" altLang="en-US" dirty="0"/>
                  <a:t>表示速度，</a:t>
                </a:r>
                <a:r>
                  <a:rPr lang="en-US" altLang="zh-CN" dirty="0"/>
                  <a:t>y</a:t>
                </a:r>
                <a:r>
                  <a:rPr lang="zh-CN" altLang="en-US" dirty="0"/>
                  <a:t>代表体重属性值，</a:t>
                </a:r>
                <a14:m>
                  <m:oMath xmlns:m="http://schemas.openxmlformats.org/officeDocument/2006/math">
                    <m:r>
                      <a:rPr lang="zh-CN" altLang="en-US" i="1">
                        <a:latin typeface="Cambria Math" panose="02040503050406030204" pitchFamily="18" charset="0"/>
                        <a:ea typeface="Cambria Math" panose="02040503050406030204" pitchFamily="18" charset="0"/>
                      </a:rPr>
                      <m:t>𝛽</m:t>
                    </m:r>
                    <m:r>
                      <a:rPr lang="zh-CN" altLang="en-US" i="1">
                        <a:latin typeface="Cambria Math" panose="02040503050406030204" pitchFamily="18" charset="0"/>
                        <a:ea typeface="Cambria Math" panose="02040503050406030204" pitchFamily="18" charset="0"/>
                      </a:rPr>
                      <m:t>表示</m:t>
                    </m:r>
                  </m:oMath>
                </a14:m>
                <a:r>
                  <a:rPr lang="zh-CN" altLang="en-US" dirty="0"/>
                  <a:t>固定系数，</a:t>
                </a:r>
                <a:r>
                  <a:rPr lang="en-US" altLang="zh-CN" dirty="0"/>
                  <a:t>t</a:t>
                </a:r>
                <a:r>
                  <a:rPr lang="zh-CN" altLang="en-US" dirty="0"/>
                  <a:t>表示时间</a:t>
                </a:r>
                <a:endParaRPr lang="en-US" altLang="zh-CN" dirty="0"/>
              </a:p>
            </p:txBody>
          </p:sp>
        </mc:Choice>
        <mc:Fallback xmlns="">
          <p:sp>
            <p:nvSpPr>
              <p:cNvPr id="7" name="矩形 6">
                <a:extLst>
                  <a:ext uri="{FF2B5EF4-FFF2-40B4-BE49-F238E27FC236}">
                    <a16:creationId xmlns:a16="http://schemas.microsoft.com/office/drawing/2014/main" id="{C8927DDF-9B93-4050-86A5-88036B1EBF0D}"/>
                  </a:ext>
                </a:extLst>
              </p:cNvPr>
              <p:cNvSpPr>
                <a:spLocks noRot="1" noChangeAspect="1" noMove="1" noResize="1" noEditPoints="1" noAdjustHandles="1" noChangeArrowheads="1" noChangeShapeType="1" noTextEdit="1"/>
              </p:cNvSpPr>
              <p:nvPr/>
            </p:nvSpPr>
            <p:spPr>
              <a:xfrm>
                <a:off x="4298622" y="2529900"/>
                <a:ext cx="6878565" cy="923330"/>
              </a:xfrm>
              <a:prstGeom prst="rect">
                <a:avLst/>
              </a:prstGeom>
              <a:blipFill>
                <a:blip r:embed="rId4"/>
                <a:stretch>
                  <a:fillRect t="-3311"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117F54B-AD1B-4C94-B514-17E64D662D51}"/>
                  </a:ext>
                </a:extLst>
              </p:cNvPr>
              <p:cNvSpPr/>
              <p:nvPr/>
            </p:nvSpPr>
            <p:spPr>
              <a:xfrm>
                <a:off x="4298621" y="3670434"/>
                <a:ext cx="7098384" cy="948849"/>
              </a:xfrm>
              <a:prstGeom prst="rect">
                <a:avLst/>
              </a:prstGeom>
            </p:spPr>
            <p:txBody>
              <a:bodyPr wrap="square">
                <a:spAutoFit/>
              </a:bodyPr>
              <a:lstStyle/>
              <a:p>
                <a:r>
                  <a:rPr lang="en-US" altLang="zh-CN" dirty="0"/>
                  <a:t>       </a:t>
                </a:r>
                <a:r>
                  <a:rPr lang="zh-CN" altLang="en-US" dirty="0"/>
                  <a:t>速度：影响水管移动的速度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fly</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zh-CN" altLang="en-US" b="0" i="1" smtClean="0">
                          <a:latin typeface="Cambria Math" panose="02040503050406030204" pitchFamily="18" charset="0"/>
                          <a:ea typeface="Cambria Math" panose="02040503050406030204" pitchFamily="18" charset="0"/>
                        </a:rPr>
                        <m:t>𝛼𝜀</m:t>
                      </m:r>
                      <m:r>
                        <a:rPr lang="en-US" altLang="zh-CN" b="0" i="1" smtClean="0">
                          <a:latin typeface="Cambria Math" panose="02040503050406030204" pitchFamily="18" charset="0"/>
                          <a:ea typeface="Cambria Math" panose="02040503050406030204" pitchFamily="18" charset="0"/>
                        </a:rPr>
                        <m:t>𝑧</m:t>
                      </m:r>
                    </m:oMath>
                  </m:oMathPara>
                </a14:m>
                <a:endParaRPr lang="en-US" altLang="zh-CN" dirty="0"/>
              </a:p>
              <a:p>
                <a:pPr algn="ctr"/>
                <a:r>
                  <a:rPr lang="en-US" altLang="zh-CN" dirty="0"/>
                  <a:t>v</a:t>
                </a:r>
                <a:r>
                  <a:rPr lang="zh-CN" altLang="en-US" dirty="0"/>
                  <a:t>表示速度，</a:t>
                </a:r>
                <a:r>
                  <a:rPr lang="en-US" altLang="zh-CN" dirty="0"/>
                  <a:t>z</a:t>
                </a:r>
                <a:r>
                  <a:rPr lang="zh-CN" altLang="en-US" dirty="0"/>
                  <a:t>表示速度属性值，</a:t>
                </a:r>
                <a14:m>
                  <m:oMath xmlns:m="http://schemas.openxmlformats.org/officeDocument/2006/math">
                    <m:r>
                      <a:rPr lang="zh-CN" altLang="en-US" i="1">
                        <a:latin typeface="Cambria Math" panose="02040503050406030204" pitchFamily="18" charset="0"/>
                        <a:ea typeface="Cambria Math" panose="02040503050406030204" pitchFamily="18" charset="0"/>
                      </a:rPr>
                      <m:t>𝛼</m:t>
                    </m:r>
                    <m:r>
                      <a:rPr lang="zh-CN" altLang="en-US" i="1">
                        <a:latin typeface="Cambria Math" panose="02040503050406030204" pitchFamily="18" charset="0"/>
                        <a:ea typeface="Cambria Math" panose="02040503050406030204" pitchFamily="18" charset="0"/>
                      </a:rPr>
                      <m:t>表示</m:t>
                    </m:r>
                  </m:oMath>
                </a14:m>
                <a:r>
                  <a:rPr lang="zh-CN" altLang="en-US" dirty="0"/>
                  <a:t>固定系数，</a:t>
                </a:r>
                <a14:m>
                  <m:oMath xmlns:m="http://schemas.openxmlformats.org/officeDocument/2006/math">
                    <m:r>
                      <a:rPr lang="zh-CN" altLang="en-US" i="1">
                        <a:latin typeface="Cambria Math" panose="02040503050406030204" pitchFamily="18" charset="0"/>
                        <a:ea typeface="Cambria Math" panose="02040503050406030204" pitchFamily="18" charset="0"/>
                      </a:rPr>
                      <m:t>𝜀</m:t>
                    </m:r>
                    <m:r>
                      <a:rPr lang="zh-CN" altLang="en-US" i="1" smtClean="0">
                        <a:latin typeface="Cambria Math" panose="02040503050406030204" pitchFamily="18" charset="0"/>
                        <a:ea typeface="Cambria Math" panose="02040503050406030204" pitchFamily="18" charset="0"/>
                      </a:rPr>
                      <m:t>表示</m:t>
                    </m:r>
                    <m:r>
                      <a:rPr lang="zh-CN" altLang="en-US" i="1">
                        <a:latin typeface="Cambria Math" panose="02040503050406030204" pitchFamily="18" charset="0"/>
                        <a:ea typeface="Cambria Math" panose="02040503050406030204" pitchFamily="18" charset="0"/>
                      </a:rPr>
                      <m:t>关卡</m:t>
                    </m:r>
                  </m:oMath>
                </a14:m>
                <a:r>
                  <a:rPr lang="zh-CN" altLang="en-US" dirty="0"/>
                  <a:t>难度系数</a:t>
                </a:r>
                <a:endParaRPr lang="en-US" altLang="zh-CN" dirty="0"/>
              </a:p>
            </p:txBody>
          </p:sp>
        </mc:Choice>
        <mc:Fallback xmlns="">
          <p:sp>
            <p:nvSpPr>
              <p:cNvPr id="19" name="矩形 18">
                <a:extLst>
                  <a:ext uri="{FF2B5EF4-FFF2-40B4-BE49-F238E27FC236}">
                    <a16:creationId xmlns:a16="http://schemas.microsoft.com/office/drawing/2014/main" id="{0117F54B-AD1B-4C94-B514-17E64D662D51}"/>
                  </a:ext>
                </a:extLst>
              </p:cNvPr>
              <p:cNvSpPr>
                <a:spLocks noRot="1" noChangeAspect="1" noMove="1" noResize="1" noEditPoints="1" noAdjustHandles="1" noChangeArrowheads="1" noChangeShapeType="1" noTextEdit="1"/>
              </p:cNvSpPr>
              <p:nvPr/>
            </p:nvSpPr>
            <p:spPr>
              <a:xfrm>
                <a:off x="4298621" y="3670434"/>
                <a:ext cx="7098384" cy="948849"/>
              </a:xfrm>
              <a:prstGeom prst="rect">
                <a:avLst/>
              </a:prstGeom>
              <a:blipFill>
                <a:blip r:embed="rId5"/>
                <a:stretch>
                  <a:fillRect l="-429" t="-3205" r="-343" b="-8974"/>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88B9A4F-915A-41A2-BE90-5C70BC34C293}"/>
              </a:ext>
            </a:extLst>
          </p:cNvPr>
          <p:cNvSpPr/>
          <p:nvPr/>
        </p:nvSpPr>
        <p:spPr>
          <a:xfrm>
            <a:off x="4298621" y="4818731"/>
            <a:ext cx="6878564" cy="646331"/>
          </a:xfrm>
          <a:prstGeom prst="rect">
            <a:avLst/>
          </a:prstGeom>
        </p:spPr>
        <p:txBody>
          <a:bodyPr wrap="square">
            <a:spAutoFit/>
          </a:bodyPr>
          <a:lstStyle/>
          <a:p>
            <a:r>
              <a:rPr lang="zh-CN" altLang="en-US" dirty="0"/>
              <a:t>技能：</a:t>
            </a:r>
            <a:endParaRPr lang="en-US" altLang="zh-CN" dirty="0"/>
          </a:p>
          <a:p>
            <a:r>
              <a:rPr lang="en-US" altLang="zh-CN" dirty="0"/>
              <a:t>       </a:t>
            </a:r>
            <a:r>
              <a:rPr lang="zh-CN" altLang="en-US" dirty="0"/>
              <a:t>不同的角色有不同的技能，每一个技能在游戏中只能使用一次。</a:t>
            </a:r>
            <a:endParaRPr lang="en-US" altLang="zh-CN" dirty="0"/>
          </a:p>
        </p:txBody>
      </p:sp>
      <p:sp>
        <p:nvSpPr>
          <p:cNvPr id="21" name="文本框 20">
            <a:extLst>
              <a:ext uri="{FF2B5EF4-FFF2-40B4-BE49-F238E27FC236}">
                <a16:creationId xmlns:a16="http://schemas.microsoft.com/office/drawing/2014/main" id="{A0ABC7CB-E040-4C9B-8277-3DD966702A70}"/>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4E065628-F064-4D9A-8197-05000DF3C1A5}"/>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5665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94965" y="1901757"/>
            <a:ext cx="3602071" cy="1857941"/>
            <a:chOff x="4359646" y="2039833"/>
            <a:chExt cx="3602071" cy="1857941"/>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会议记录</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04</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29" name="图片 28">
            <a:extLst>
              <a:ext uri="{FF2B5EF4-FFF2-40B4-BE49-F238E27FC236}">
                <a16:creationId xmlns:a16="http://schemas.microsoft.com/office/drawing/2014/main" id="{A7A8F1DB-96E2-4C88-9976-2E4BA7065C9E}"/>
              </a:ext>
            </a:extLst>
          </p:cNvPr>
          <p:cNvPicPr>
            <a:picLocks noChangeAspect="1"/>
          </p:cNvPicPr>
          <p:nvPr/>
        </p:nvPicPr>
        <p:blipFill>
          <a:blip r:embed="rId2"/>
          <a:stretch>
            <a:fillRect/>
          </a:stretch>
        </p:blipFill>
        <p:spPr>
          <a:xfrm>
            <a:off x="3055639" y="455941"/>
            <a:ext cx="5774597" cy="58410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DCB6467-722B-4EDE-8375-77B8618CAC85}"/>
              </a:ext>
            </a:extLst>
          </p:cNvPr>
          <p:cNvPicPr>
            <a:picLocks noChangeAspect="1"/>
          </p:cNvPicPr>
          <p:nvPr/>
        </p:nvPicPr>
        <p:blipFill>
          <a:blip r:embed="rId2"/>
          <a:stretch>
            <a:fillRect/>
          </a:stretch>
        </p:blipFill>
        <p:spPr>
          <a:xfrm>
            <a:off x="3314052" y="587188"/>
            <a:ext cx="5563895" cy="5683624"/>
          </a:xfrm>
          <a:prstGeom prst="rect">
            <a:avLst/>
          </a:prstGeom>
        </p:spPr>
      </p:pic>
    </p:spTree>
    <p:extLst>
      <p:ext uri="{BB962C8B-B14F-4D97-AF65-F5344CB8AC3E}">
        <p14:creationId xmlns:p14="http://schemas.microsoft.com/office/powerpoint/2010/main" val="391413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8350"/>
            <a:chOff x="334963" y="373391"/>
            <a:chExt cx="4231005" cy="768350"/>
          </a:xfrm>
        </p:grpSpPr>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系统概述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7" name="椭圆 6"/>
          <p:cNvSpPr/>
          <p:nvPr/>
        </p:nvSpPr>
        <p:spPr>
          <a:xfrm>
            <a:off x="7884938" y="3587683"/>
            <a:ext cx="484300" cy="484300"/>
          </a:xfrm>
          <a:prstGeom prst="ellipse">
            <a:avLst/>
          </a:prstGeom>
          <a:solidFill>
            <a:srgbClr val="F5E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p:nvSpPr>
        <p:spPr>
          <a:xfrm>
            <a:off x="7884938" y="4835458"/>
            <a:ext cx="484300" cy="4843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18"/>
          <p:cNvSpPr/>
          <p:nvPr/>
        </p:nvSpPr>
        <p:spPr>
          <a:xfrm>
            <a:off x="8013482" y="4964536"/>
            <a:ext cx="227211" cy="2261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3822761" y="3587683"/>
            <a:ext cx="484300" cy="4843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23"/>
          <p:cNvSpPr/>
          <p:nvPr/>
        </p:nvSpPr>
        <p:spPr>
          <a:xfrm>
            <a:off x="3951305" y="3716227"/>
            <a:ext cx="227211" cy="227211"/>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3822761" y="4835458"/>
            <a:ext cx="484300" cy="4843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28"/>
          <p:cNvSpPr/>
          <p:nvPr/>
        </p:nvSpPr>
        <p:spPr>
          <a:xfrm>
            <a:off x="3951305" y="4969311"/>
            <a:ext cx="227211" cy="216594"/>
          </a:xfrm>
          <a:custGeom>
            <a:avLst/>
            <a:gdLst>
              <a:gd name="T0" fmla="*/ 254 w 258"/>
              <a:gd name="T1" fmla="*/ 102 h 246"/>
              <a:gd name="T2" fmla="*/ 257 w 258"/>
              <a:gd name="T3" fmla="*/ 92 h 246"/>
              <a:gd name="T4" fmla="*/ 248 w 258"/>
              <a:gd name="T5" fmla="*/ 86 h 246"/>
              <a:gd name="T6" fmla="*/ 174 w 258"/>
              <a:gd name="T7" fmla="*/ 80 h 246"/>
              <a:gd name="T8" fmla="*/ 166 w 258"/>
              <a:gd name="T9" fmla="*/ 75 h 246"/>
              <a:gd name="T10" fmla="*/ 137 w 258"/>
              <a:gd name="T11" fmla="*/ 6 h 246"/>
              <a:gd name="T12" fmla="*/ 128 w 258"/>
              <a:gd name="T13" fmla="*/ 0 h 246"/>
              <a:gd name="T14" fmla="*/ 120 w 258"/>
              <a:gd name="T15" fmla="*/ 6 h 246"/>
              <a:gd name="T16" fmla="*/ 91 w 258"/>
              <a:gd name="T17" fmla="*/ 75 h 246"/>
              <a:gd name="T18" fmla="*/ 84 w 258"/>
              <a:gd name="T19" fmla="*/ 81 h 246"/>
              <a:gd name="T20" fmla="*/ 9 w 258"/>
              <a:gd name="T21" fmla="*/ 88 h 246"/>
              <a:gd name="T22" fmla="*/ 1 w 258"/>
              <a:gd name="T23" fmla="*/ 94 h 246"/>
              <a:gd name="T24" fmla="*/ 4 w 258"/>
              <a:gd name="T25" fmla="*/ 104 h 246"/>
              <a:gd name="T26" fmla="*/ 61 w 258"/>
              <a:gd name="T27" fmla="*/ 152 h 246"/>
              <a:gd name="T28" fmla="*/ 64 w 258"/>
              <a:gd name="T29" fmla="*/ 161 h 246"/>
              <a:gd name="T30" fmla="*/ 48 w 258"/>
              <a:gd name="T31" fmla="*/ 234 h 246"/>
              <a:gd name="T32" fmla="*/ 52 w 258"/>
              <a:gd name="T33" fmla="*/ 244 h 246"/>
              <a:gd name="T34" fmla="*/ 62 w 258"/>
              <a:gd name="T35" fmla="*/ 244 h 246"/>
              <a:gd name="T36" fmla="*/ 125 w 258"/>
              <a:gd name="T37" fmla="*/ 205 h 246"/>
              <a:gd name="T38" fmla="*/ 135 w 258"/>
              <a:gd name="T39" fmla="*/ 205 h 246"/>
              <a:gd name="T40" fmla="*/ 199 w 258"/>
              <a:gd name="T41" fmla="*/ 243 h 246"/>
              <a:gd name="T42" fmla="*/ 209 w 258"/>
              <a:gd name="T43" fmla="*/ 242 h 246"/>
              <a:gd name="T44" fmla="*/ 213 w 258"/>
              <a:gd name="T45" fmla="*/ 233 h 246"/>
              <a:gd name="T46" fmla="*/ 195 w 258"/>
              <a:gd name="T47" fmla="*/ 160 h 246"/>
              <a:gd name="T48" fmla="*/ 198 w 258"/>
              <a:gd name="T49" fmla="*/ 151 h 246"/>
              <a:gd name="T50" fmla="*/ 254 w 258"/>
              <a:gd name="T5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246">
                <a:moveTo>
                  <a:pt x="254" y="102"/>
                </a:moveTo>
                <a:cubicBezTo>
                  <a:pt x="257" y="99"/>
                  <a:pt x="258" y="95"/>
                  <a:pt x="257" y="92"/>
                </a:cubicBezTo>
                <a:cubicBezTo>
                  <a:pt x="255" y="88"/>
                  <a:pt x="252" y="86"/>
                  <a:pt x="248" y="86"/>
                </a:cubicBezTo>
                <a:cubicBezTo>
                  <a:pt x="174" y="80"/>
                  <a:pt x="174" y="80"/>
                  <a:pt x="174" y="80"/>
                </a:cubicBezTo>
                <a:cubicBezTo>
                  <a:pt x="171" y="80"/>
                  <a:pt x="168" y="78"/>
                  <a:pt x="166" y="75"/>
                </a:cubicBezTo>
                <a:cubicBezTo>
                  <a:pt x="137" y="6"/>
                  <a:pt x="137" y="6"/>
                  <a:pt x="137" y="6"/>
                </a:cubicBezTo>
                <a:cubicBezTo>
                  <a:pt x="135" y="3"/>
                  <a:pt x="132" y="0"/>
                  <a:pt x="128" y="0"/>
                </a:cubicBezTo>
                <a:cubicBezTo>
                  <a:pt x="124" y="1"/>
                  <a:pt x="121" y="3"/>
                  <a:pt x="120" y="6"/>
                </a:cubicBezTo>
                <a:cubicBezTo>
                  <a:pt x="91" y="75"/>
                  <a:pt x="91" y="75"/>
                  <a:pt x="91" y="75"/>
                </a:cubicBezTo>
                <a:cubicBezTo>
                  <a:pt x="90" y="78"/>
                  <a:pt x="87" y="81"/>
                  <a:pt x="84" y="81"/>
                </a:cubicBezTo>
                <a:cubicBezTo>
                  <a:pt x="9" y="88"/>
                  <a:pt x="9" y="88"/>
                  <a:pt x="9" y="88"/>
                </a:cubicBezTo>
                <a:cubicBezTo>
                  <a:pt x="6" y="88"/>
                  <a:pt x="3" y="91"/>
                  <a:pt x="1" y="94"/>
                </a:cubicBezTo>
                <a:cubicBezTo>
                  <a:pt x="0" y="98"/>
                  <a:pt x="1" y="102"/>
                  <a:pt x="4" y="104"/>
                </a:cubicBezTo>
                <a:cubicBezTo>
                  <a:pt x="61" y="152"/>
                  <a:pt x="61" y="152"/>
                  <a:pt x="61" y="152"/>
                </a:cubicBezTo>
                <a:cubicBezTo>
                  <a:pt x="64" y="155"/>
                  <a:pt x="65" y="158"/>
                  <a:pt x="64" y="161"/>
                </a:cubicBezTo>
                <a:cubicBezTo>
                  <a:pt x="48" y="234"/>
                  <a:pt x="48" y="234"/>
                  <a:pt x="48" y="234"/>
                </a:cubicBezTo>
                <a:cubicBezTo>
                  <a:pt x="47" y="238"/>
                  <a:pt x="48" y="242"/>
                  <a:pt x="52" y="244"/>
                </a:cubicBezTo>
                <a:cubicBezTo>
                  <a:pt x="55" y="246"/>
                  <a:pt x="59" y="246"/>
                  <a:pt x="62" y="244"/>
                </a:cubicBezTo>
                <a:cubicBezTo>
                  <a:pt x="125" y="205"/>
                  <a:pt x="125" y="205"/>
                  <a:pt x="125" y="205"/>
                </a:cubicBezTo>
                <a:cubicBezTo>
                  <a:pt x="128" y="203"/>
                  <a:pt x="132" y="203"/>
                  <a:pt x="135" y="205"/>
                </a:cubicBezTo>
                <a:cubicBezTo>
                  <a:pt x="199" y="243"/>
                  <a:pt x="199" y="243"/>
                  <a:pt x="199" y="243"/>
                </a:cubicBezTo>
                <a:cubicBezTo>
                  <a:pt x="202" y="245"/>
                  <a:pt x="206" y="245"/>
                  <a:pt x="209" y="242"/>
                </a:cubicBezTo>
                <a:cubicBezTo>
                  <a:pt x="212" y="240"/>
                  <a:pt x="214" y="236"/>
                  <a:pt x="213" y="233"/>
                </a:cubicBezTo>
                <a:cubicBezTo>
                  <a:pt x="195" y="160"/>
                  <a:pt x="195" y="160"/>
                  <a:pt x="195" y="160"/>
                </a:cubicBezTo>
                <a:cubicBezTo>
                  <a:pt x="194" y="157"/>
                  <a:pt x="195" y="153"/>
                  <a:pt x="198" y="151"/>
                </a:cubicBezTo>
                <a:lnTo>
                  <a:pt x="254" y="1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p:cNvSpPr/>
          <p:nvPr/>
        </p:nvSpPr>
        <p:spPr>
          <a:xfrm>
            <a:off x="8013482" y="3716227"/>
            <a:ext cx="227211" cy="227211"/>
          </a:xfrm>
          <a:custGeom>
            <a:avLst/>
            <a:gdLst>
              <a:gd name="T0" fmla="*/ 181 w 252"/>
              <a:gd name="T1" fmla="*/ 126 h 252"/>
              <a:gd name="T2" fmla="*/ 236 w 252"/>
              <a:gd name="T3" fmla="*/ 71 h 252"/>
              <a:gd name="T4" fmla="*/ 236 w 252"/>
              <a:gd name="T5" fmla="*/ 16 h 252"/>
              <a:gd name="T6" fmla="*/ 181 w 252"/>
              <a:gd name="T7" fmla="*/ 16 h 252"/>
              <a:gd name="T8" fmla="*/ 126 w 252"/>
              <a:gd name="T9" fmla="*/ 71 h 252"/>
              <a:gd name="T10" fmla="*/ 71 w 252"/>
              <a:gd name="T11" fmla="*/ 16 h 252"/>
              <a:gd name="T12" fmla="*/ 16 w 252"/>
              <a:gd name="T13" fmla="*/ 16 h 252"/>
              <a:gd name="T14" fmla="*/ 16 w 252"/>
              <a:gd name="T15" fmla="*/ 71 h 252"/>
              <a:gd name="T16" fmla="*/ 71 w 252"/>
              <a:gd name="T17" fmla="*/ 126 h 252"/>
              <a:gd name="T18" fmla="*/ 16 w 252"/>
              <a:gd name="T19" fmla="*/ 181 h 252"/>
              <a:gd name="T20" fmla="*/ 16 w 252"/>
              <a:gd name="T21" fmla="*/ 237 h 252"/>
              <a:gd name="T22" fmla="*/ 71 w 252"/>
              <a:gd name="T23" fmla="*/ 237 h 252"/>
              <a:gd name="T24" fmla="*/ 126 w 252"/>
              <a:gd name="T25" fmla="*/ 181 h 252"/>
              <a:gd name="T26" fmla="*/ 181 w 252"/>
              <a:gd name="T27" fmla="*/ 237 h 252"/>
              <a:gd name="T28" fmla="*/ 236 w 252"/>
              <a:gd name="T29" fmla="*/ 237 h 252"/>
              <a:gd name="T30" fmla="*/ 236 w 252"/>
              <a:gd name="T31" fmla="*/ 181 h 252"/>
              <a:gd name="T32" fmla="*/ 181 w 252"/>
              <a:gd name="T33"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52">
                <a:moveTo>
                  <a:pt x="181" y="126"/>
                </a:moveTo>
                <a:cubicBezTo>
                  <a:pt x="236" y="71"/>
                  <a:pt x="236" y="71"/>
                  <a:pt x="236" y="71"/>
                </a:cubicBezTo>
                <a:cubicBezTo>
                  <a:pt x="252" y="56"/>
                  <a:pt x="252" y="31"/>
                  <a:pt x="236" y="16"/>
                </a:cubicBezTo>
                <a:cubicBezTo>
                  <a:pt x="221" y="0"/>
                  <a:pt x="196" y="0"/>
                  <a:pt x="181" y="16"/>
                </a:cubicBezTo>
                <a:cubicBezTo>
                  <a:pt x="126" y="71"/>
                  <a:pt x="126" y="71"/>
                  <a:pt x="126" y="71"/>
                </a:cubicBezTo>
                <a:cubicBezTo>
                  <a:pt x="71" y="16"/>
                  <a:pt x="71" y="16"/>
                  <a:pt x="71" y="16"/>
                </a:cubicBezTo>
                <a:cubicBezTo>
                  <a:pt x="56" y="0"/>
                  <a:pt x="31" y="0"/>
                  <a:pt x="16" y="16"/>
                </a:cubicBezTo>
                <a:cubicBezTo>
                  <a:pt x="0" y="31"/>
                  <a:pt x="0" y="56"/>
                  <a:pt x="16" y="71"/>
                </a:cubicBezTo>
                <a:cubicBezTo>
                  <a:pt x="71" y="126"/>
                  <a:pt x="71" y="126"/>
                  <a:pt x="71" y="126"/>
                </a:cubicBezTo>
                <a:cubicBezTo>
                  <a:pt x="16" y="181"/>
                  <a:pt x="16" y="181"/>
                  <a:pt x="16" y="181"/>
                </a:cubicBezTo>
                <a:cubicBezTo>
                  <a:pt x="0" y="197"/>
                  <a:pt x="0" y="221"/>
                  <a:pt x="16" y="237"/>
                </a:cubicBezTo>
                <a:cubicBezTo>
                  <a:pt x="31" y="252"/>
                  <a:pt x="56" y="252"/>
                  <a:pt x="71" y="237"/>
                </a:cubicBezTo>
                <a:cubicBezTo>
                  <a:pt x="126" y="181"/>
                  <a:pt x="126" y="181"/>
                  <a:pt x="126" y="181"/>
                </a:cubicBezTo>
                <a:cubicBezTo>
                  <a:pt x="181" y="237"/>
                  <a:pt x="181" y="237"/>
                  <a:pt x="181" y="237"/>
                </a:cubicBezTo>
                <a:cubicBezTo>
                  <a:pt x="196" y="252"/>
                  <a:pt x="221" y="252"/>
                  <a:pt x="236" y="237"/>
                </a:cubicBezTo>
                <a:cubicBezTo>
                  <a:pt x="252" y="221"/>
                  <a:pt x="252" y="197"/>
                  <a:pt x="236" y="181"/>
                </a:cubicBezTo>
                <a:lnTo>
                  <a:pt x="181" y="1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14"/>
          <p:cNvSpPr/>
          <p:nvPr/>
        </p:nvSpPr>
        <p:spPr>
          <a:xfrm>
            <a:off x="4465737" y="2871860"/>
            <a:ext cx="3260525" cy="3260525"/>
          </a:xfrm>
          <a:prstGeom prst="ellipse">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2"/>
          <p:cNvSpPr/>
          <p:nvPr/>
        </p:nvSpPr>
        <p:spPr>
          <a:xfrm>
            <a:off x="8369237" y="3785076"/>
            <a:ext cx="3100520" cy="506730"/>
          </a:xfrm>
          <a:prstGeom prst="rect">
            <a:avLst/>
          </a:prstGeom>
        </p:spPr>
        <p:txBody>
          <a:bodyPr wrap="square">
            <a:spAutoFit/>
          </a:bodyPr>
          <a:lstStyle/>
          <a:p>
            <a:pPr>
              <a:lnSpc>
                <a:spcPct val="150000"/>
              </a:lnSpc>
              <a:spcBef>
                <a:spcPts val="2950"/>
              </a:spcBef>
              <a:defRPr/>
            </a:pPr>
            <a:r>
              <a:rPr lang="en-US" sz="1100" dirty="0">
                <a:solidFill>
                  <a:srgbClr val="7F7F7F"/>
                </a:solidFill>
                <a:latin typeface="思源黑体 CN Regular" panose="020B0500000000000000" pitchFamily="34" charset="-122"/>
                <a:ea typeface="思源黑体 CN Regular" panose="020B0500000000000000" pitchFamily="34" charset="-122"/>
                <a:sym typeface="+mn-lt"/>
              </a:rPr>
              <a:t> </a:t>
            </a:r>
            <a:r>
              <a:rPr lang="en-US" dirty="0">
                <a:solidFill>
                  <a:srgbClr val="7F7F7F"/>
                </a:solidFill>
                <a:latin typeface="思源黑体 CN Regular" panose="020B0500000000000000" pitchFamily="34" charset="-122"/>
                <a:ea typeface="思源黑体 CN Regular" panose="020B0500000000000000" pitchFamily="34" charset="-122"/>
                <a:sym typeface="+mn-lt"/>
              </a:rPr>
              <a:t>G17</a:t>
            </a:r>
            <a:r>
              <a:rPr lang="zh-CN" altLang="en-US" dirty="0">
                <a:solidFill>
                  <a:srgbClr val="7F7F7F"/>
                </a:solidFill>
                <a:latin typeface="思源黑体 CN Regular" panose="020B0500000000000000" pitchFamily="34" charset="-122"/>
                <a:ea typeface="思源黑体 CN Regular" panose="020B0500000000000000" pitchFamily="34" charset="-122"/>
                <a:sym typeface="+mn-lt"/>
              </a:rPr>
              <a:t>小组</a:t>
            </a:r>
          </a:p>
        </p:txBody>
      </p:sp>
      <p:sp>
        <p:nvSpPr>
          <p:cNvPr id="19" name="文本框1"/>
          <p:cNvSpPr txBox="1"/>
          <p:nvPr/>
        </p:nvSpPr>
        <p:spPr>
          <a:xfrm>
            <a:off x="8384034" y="4780617"/>
            <a:ext cx="872490" cy="36830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负责人</a:t>
            </a:r>
          </a:p>
        </p:txBody>
      </p:sp>
      <p:sp>
        <p:nvSpPr>
          <p:cNvPr id="20" name="文本框2"/>
          <p:cNvSpPr/>
          <p:nvPr/>
        </p:nvSpPr>
        <p:spPr>
          <a:xfrm>
            <a:off x="8387103" y="5041362"/>
            <a:ext cx="3100520" cy="506730"/>
          </a:xfrm>
          <a:prstGeom prst="rect">
            <a:avLst/>
          </a:prstGeom>
        </p:spPr>
        <p:txBody>
          <a:bodyPr wrap="square">
            <a:spAutoFit/>
          </a:bodyPr>
          <a:lstStyle/>
          <a:p>
            <a:pPr>
              <a:lnSpc>
                <a:spcPct val="150000"/>
              </a:lnSpc>
              <a:spcBef>
                <a:spcPts val="2950"/>
              </a:spcBef>
              <a:defRPr/>
            </a:pPr>
            <a:r>
              <a:rPr kumimoji="0" lang="zh-CN"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周诚信</a:t>
            </a:r>
            <a:endParaRPr lang="zh-CN"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21" name="文本框1"/>
          <p:cNvSpPr txBox="1"/>
          <p:nvPr/>
        </p:nvSpPr>
        <p:spPr>
          <a:xfrm>
            <a:off x="2363530" y="3524331"/>
            <a:ext cx="1459230" cy="39878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sz="2000"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项目提出者</a:t>
            </a:r>
          </a:p>
        </p:txBody>
      </p:sp>
      <p:sp>
        <p:nvSpPr>
          <p:cNvPr id="22" name="文本框2"/>
          <p:cNvSpPr/>
          <p:nvPr/>
        </p:nvSpPr>
        <p:spPr>
          <a:xfrm>
            <a:off x="722240" y="3785076"/>
            <a:ext cx="3100520" cy="553085"/>
          </a:xfrm>
          <a:prstGeom prst="rect">
            <a:avLst/>
          </a:prstGeom>
        </p:spPr>
        <p:txBody>
          <a:bodyPr wrap="square">
            <a:spAutoFit/>
          </a:bodyPr>
          <a:lstStyle/>
          <a:p>
            <a:pPr algn="r">
              <a:lnSpc>
                <a:spcPct val="150000"/>
              </a:lnSpc>
              <a:spcBef>
                <a:spcPts val="2950"/>
              </a:spcBef>
              <a:defRPr/>
            </a:pPr>
            <a:r>
              <a:rPr kumimoji="0" 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G17</a:t>
            </a:r>
            <a:r>
              <a:rPr kumimoji="0" lang="zh-CN" alt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小组</a:t>
            </a:r>
          </a:p>
        </p:txBody>
      </p:sp>
      <p:sp>
        <p:nvSpPr>
          <p:cNvPr id="23" name="文本框1"/>
          <p:cNvSpPr txBox="1"/>
          <p:nvPr/>
        </p:nvSpPr>
        <p:spPr>
          <a:xfrm>
            <a:off x="3180140" y="4780617"/>
            <a:ext cx="64262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用户</a:t>
            </a:r>
          </a:p>
        </p:txBody>
      </p:sp>
      <p:sp>
        <p:nvSpPr>
          <p:cNvPr id="24" name="文本框2"/>
          <p:cNvSpPr/>
          <p:nvPr/>
        </p:nvSpPr>
        <p:spPr>
          <a:xfrm>
            <a:off x="722240" y="5041362"/>
            <a:ext cx="3100520" cy="344805"/>
          </a:xfrm>
          <a:prstGeom prst="rect">
            <a:avLst/>
          </a:prstGeom>
        </p:spPr>
        <p:txBody>
          <a:bodyPr wrap="square">
            <a:spAutoFit/>
          </a:bodyPr>
          <a:lstStyle/>
          <a:p>
            <a:pPr algn="r">
              <a:lnSpc>
                <a:spcPct val="150000"/>
              </a:lnSpc>
              <a:spcBef>
                <a:spcPts val="2950"/>
              </a:spcBef>
              <a:defRPr/>
            </a:pP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20-30岁有许多碎片时间的游戏爱好者</a:t>
            </a:r>
          </a:p>
        </p:txBody>
      </p:sp>
      <p:sp>
        <p:nvSpPr>
          <p:cNvPr id="16" name="文本框1"/>
          <p:cNvSpPr txBox="1"/>
          <p:nvPr/>
        </p:nvSpPr>
        <p:spPr>
          <a:xfrm>
            <a:off x="8445560" y="3416637"/>
            <a:ext cx="133223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开发方名称</a:t>
            </a:r>
          </a:p>
        </p:txBody>
      </p:sp>
      <p:sp>
        <p:nvSpPr>
          <p:cNvPr id="100" name="文本框 99"/>
          <p:cNvSpPr txBox="1"/>
          <p:nvPr/>
        </p:nvSpPr>
        <p:spPr>
          <a:xfrm>
            <a:off x="1102995" y="1381125"/>
            <a:ext cx="9785985" cy="1198880"/>
          </a:xfrm>
          <a:prstGeom prst="rect">
            <a:avLst/>
          </a:prstGeom>
          <a:noFill/>
          <a:ln w="9525">
            <a:noFill/>
          </a:ln>
        </p:spPr>
        <p:txBody>
          <a:bodyPr wrap="square">
            <a:spAutoFit/>
          </a:bodyPr>
          <a:lstStyle/>
          <a:p>
            <a:pPr indent="276225"/>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a:t>
            </a:r>
            <a:r>
              <a:rPr 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Flappy Bird</a:t>
            </a:r>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》是一款超休闲类的角色搜集手游，计划在微信小游戏平台上登陆。玩家可以在游戏中搜集拥有不同属性和技能的角色以及相应的皮肤，同时还可以体会到不同难度的游戏内容和地图。</a:t>
            </a:r>
            <a:endParaRPr lang="zh-CN" alt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7" name="图片 6">
            <a:extLst>
              <a:ext uri="{FF2B5EF4-FFF2-40B4-BE49-F238E27FC236}">
                <a16:creationId xmlns:a16="http://schemas.microsoft.com/office/drawing/2014/main" id="{53D8D225-2BB0-4B4C-963F-F2DCE434C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917606"/>
            <a:ext cx="7184994" cy="5388746"/>
          </a:xfrm>
          <a:prstGeom prst="rect">
            <a:avLst/>
          </a:prstGeom>
        </p:spPr>
      </p:pic>
    </p:spTree>
    <p:extLst>
      <p:ext uri="{BB962C8B-B14F-4D97-AF65-F5344CB8AC3E}">
        <p14:creationId xmlns:p14="http://schemas.microsoft.com/office/powerpoint/2010/main" val="3333385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6" name="图片 5">
            <a:extLst>
              <a:ext uri="{FF2B5EF4-FFF2-40B4-BE49-F238E27FC236}">
                <a16:creationId xmlns:a16="http://schemas.microsoft.com/office/drawing/2014/main" id="{E21CC518-7266-4957-85A4-09F6C74D6A79}"/>
              </a:ext>
            </a:extLst>
          </p:cNvPr>
          <p:cNvPicPr>
            <a:picLocks noChangeAspect="1"/>
          </p:cNvPicPr>
          <p:nvPr/>
        </p:nvPicPr>
        <p:blipFill>
          <a:blip r:embed="rId2"/>
          <a:stretch>
            <a:fillRect/>
          </a:stretch>
        </p:blipFill>
        <p:spPr>
          <a:xfrm>
            <a:off x="4318237" y="757060"/>
            <a:ext cx="3944845" cy="5304408"/>
          </a:xfrm>
          <a:prstGeom prst="rect">
            <a:avLst/>
          </a:prstGeom>
        </p:spPr>
      </p:pic>
    </p:spTree>
    <p:extLst>
      <p:ext uri="{BB962C8B-B14F-4D97-AF65-F5344CB8AC3E}">
        <p14:creationId xmlns:p14="http://schemas.microsoft.com/office/powerpoint/2010/main" val="3495096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绩效评价</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05</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6" name="Oval 9">
            <a:extLst>
              <a:ext uri="{FF2B5EF4-FFF2-40B4-BE49-F238E27FC236}">
                <a16:creationId xmlns:a16="http://schemas.microsoft.com/office/drawing/2014/main" id="{045C4D63-73F6-4756-9601-4ACF9A122AAF}"/>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Oval 9">
            <a:extLst>
              <a:ext uri="{FF2B5EF4-FFF2-40B4-BE49-F238E27FC236}">
                <a16:creationId xmlns:a16="http://schemas.microsoft.com/office/drawing/2014/main" id="{F540F823-370D-4CCD-9702-11BA19DA74D2}"/>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六边形 7">
            <a:extLst>
              <a:ext uri="{FF2B5EF4-FFF2-40B4-BE49-F238E27FC236}">
                <a16:creationId xmlns:a16="http://schemas.microsoft.com/office/drawing/2014/main" id="{41A0878A-C18D-4F96-9657-6500FB5ACAFE}"/>
              </a:ext>
            </a:extLst>
          </p:cNvPr>
          <p:cNvSpPr/>
          <p:nvPr/>
        </p:nvSpPr>
        <p:spPr>
          <a:xfrm rot="5400000">
            <a:off x="1075193" y="2608783"/>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陈骁</a:t>
            </a:r>
            <a:endParaRPr lang="zh-CN" altLang="en-US" dirty="0"/>
          </a:p>
        </p:txBody>
      </p:sp>
      <p:sp>
        <p:nvSpPr>
          <p:cNvPr id="9" name="矩形 8">
            <a:extLst>
              <a:ext uri="{FF2B5EF4-FFF2-40B4-BE49-F238E27FC236}">
                <a16:creationId xmlns:a16="http://schemas.microsoft.com/office/drawing/2014/main" id="{4DA0CEB0-2CB0-4C1B-88C4-017BEAA16B74}"/>
              </a:ext>
            </a:extLst>
          </p:cNvPr>
          <p:cNvSpPr/>
          <p:nvPr/>
        </p:nvSpPr>
        <p:spPr>
          <a:xfrm>
            <a:off x="2771236" y="1156995"/>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0" name="矩形 9">
            <a:extLst>
              <a:ext uri="{FF2B5EF4-FFF2-40B4-BE49-F238E27FC236}">
                <a16:creationId xmlns:a16="http://schemas.microsoft.com/office/drawing/2014/main" id="{1736A4EF-D16F-42BF-A9B5-B76057C65749}"/>
              </a:ext>
            </a:extLst>
          </p:cNvPr>
          <p:cNvSpPr/>
          <p:nvPr/>
        </p:nvSpPr>
        <p:spPr>
          <a:xfrm>
            <a:off x="2771236" y="2793916"/>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8.7</a:t>
            </a:r>
            <a:r>
              <a:rPr lang="zh-CN" altLang="en-US" dirty="0"/>
              <a:t>分</a:t>
            </a:r>
          </a:p>
        </p:txBody>
      </p:sp>
      <p:sp>
        <p:nvSpPr>
          <p:cNvPr id="11" name="矩形 10">
            <a:extLst>
              <a:ext uri="{FF2B5EF4-FFF2-40B4-BE49-F238E27FC236}">
                <a16:creationId xmlns:a16="http://schemas.microsoft.com/office/drawing/2014/main" id="{DA78248B-BD0A-499B-9EE2-F2C73DD54D1F}"/>
              </a:ext>
            </a:extLst>
          </p:cNvPr>
          <p:cNvSpPr/>
          <p:nvPr/>
        </p:nvSpPr>
        <p:spPr>
          <a:xfrm>
            <a:off x="2771236" y="4345338"/>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2" name="六边形 11">
            <a:extLst>
              <a:ext uri="{FF2B5EF4-FFF2-40B4-BE49-F238E27FC236}">
                <a16:creationId xmlns:a16="http://schemas.microsoft.com/office/drawing/2014/main" id="{212DB520-CF03-42C4-8842-8AC7A2822BA9}"/>
              </a:ext>
            </a:extLst>
          </p:cNvPr>
          <p:cNvSpPr/>
          <p:nvPr/>
        </p:nvSpPr>
        <p:spPr>
          <a:xfrm rot="5400000">
            <a:off x="1051444" y="4174487"/>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李以昕</a:t>
            </a:r>
            <a:endParaRPr lang="zh-CN" altLang="en-US" dirty="0"/>
          </a:p>
        </p:txBody>
      </p:sp>
      <p:sp>
        <p:nvSpPr>
          <p:cNvPr id="13" name="Oval 9">
            <a:extLst>
              <a:ext uri="{FF2B5EF4-FFF2-40B4-BE49-F238E27FC236}">
                <a16:creationId xmlns:a16="http://schemas.microsoft.com/office/drawing/2014/main" id="{74149A73-886D-4740-8E8E-A8F7DB55A844}"/>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Oval 9">
            <a:extLst>
              <a:ext uri="{FF2B5EF4-FFF2-40B4-BE49-F238E27FC236}">
                <a16:creationId xmlns:a16="http://schemas.microsoft.com/office/drawing/2014/main" id="{3433B7BC-5CBF-4584-A56B-A7C9D24DF28B}"/>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六边形 14">
            <a:extLst>
              <a:ext uri="{FF2B5EF4-FFF2-40B4-BE49-F238E27FC236}">
                <a16:creationId xmlns:a16="http://schemas.microsoft.com/office/drawing/2014/main" id="{BA8BF76D-5FEC-48B7-89D1-46A011D608B1}"/>
              </a:ext>
            </a:extLst>
          </p:cNvPr>
          <p:cNvSpPr/>
          <p:nvPr/>
        </p:nvSpPr>
        <p:spPr>
          <a:xfrm rot="5400000">
            <a:off x="1051444" y="1030124"/>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t>周诚信</a:t>
            </a:r>
          </a:p>
        </p:txBody>
      </p:sp>
    </p:spTree>
    <p:extLst>
      <p:ext uri="{BB962C8B-B14F-4D97-AF65-F5344CB8AC3E}">
        <p14:creationId xmlns:p14="http://schemas.microsoft.com/office/powerpoint/2010/main" val="3675246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18" name="表格 17">
            <a:extLst>
              <a:ext uri="{FF2B5EF4-FFF2-40B4-BE49-F238E27FC236}">
                <a16:creationId xmlns:a16="http://schemas.microsoft.com/office/drawing/2014/main" id="{494F727F-E65D-4C72-B63A-4EA1B8F86C8D}"/>
              </a:ext>
            </a:extLst>
          </p:cNvPr>
          <p:cNvGraphicFramePr>
            <a:graphicFrameLocks noGrp="1"/>
          </p:cNvGraphicFramePr>
          <p:nvPr>
            <p:extLst>
              <p:ext uri="{D42A27DB-BD31-4B8C-83A1-F6EECF244321}">
                <p14:modId xmlns:p14="http://schemas.microsoft.com/office/powerpoint/2010/main" val="2416794667"/>
              </p:ext>
            </p:extLst>
          </p:nvPr>
        </p:nvGraphicFramePr>
        <p:xfrm>
          <a:off x="1757038" y="917606"/>
          <a:ext cx="9269026" cy="5484453"/>
        </p:xfrm>
        <a:graphic>
          <a:graphicData uri="http://schemas.openxmlformats.org/drawingml/2006/table">
            <a:tbl>
              <a:tblPr>
                <a:tableStyleId>{5C22544A-7EE6-4342-B048-85BDC9FD1C3A}</a:tableStyleId>
              </a:tblPr>
              <a:tblGrid>
                <a:gridCol w="2529979">
                  <a:extLst>
                    <a:ext uri="{9D8B030D-6E8A-4147-A177-3AD203B41FA5}">
                      <a16:colId xmlns:a16="http://schemas.microsoft.com/office/drawing/2014/main" val="1254762565"/>
                    </a:ext>
                  </a:extLst>
                </a:gridCol>
                <a:gridCol w="3573738">
                  <a:extLst>
                    <a:ext uri="{9D8B030D-6E8A-4147-A177-3AD203B41FA5}">
                      <a16:colId xmlns:a16="http://schemas.microsoft.com/office/drawing/2014/main" val="284286133"/>
                    </a:ext>
                  </a:extLst>
                </a:gridCol>
                <a:gridCol w="2325765">
                  <a:extLst>
                    <a:ext uri="{9D8B030D-6E8A-4147-A177-3AD203B41FA5}">
                      <a16:colId xmlns:a16="http://schemas.microsoft.com/office/drawing/2014/main" val="1057365015"/>
                    </a:ext>
                  </a:extLst>
                </a:gridCol>
                <a:gridCol w="839544">
                  <a:extLst>
                    <a:ext uri="{9D8B030D-6E8A-4147-A177-3AD203B41FA5}">
                      <a16:colId xmlns:a16="http://schemas.microsoft.com/office/drawing/2014/main" val="453878259"/>
                    </a:ext>
                  </a:extLst>
                </a:gridCol>
              </a:tblGrid>
              <a:tr h="394496">
                <a:tc gridSpan="4">
                  <a:txBody>
                    <a:bodyPr/>
                    <a:lstStyle/>
                    <a:p>
                      <a:pPr algn="ctr" fontAlgn="b"/>
                      <a:r>
                        <a:rPr lang="zh-CN" altLang="en-US" sz="2000" u="none" strike="noStrike" dirty="0">
                          <a:effectLst/>
                        </a:rPr>
                        <a:t>周诚信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39417107"/>
                  </a:ext>
                </a:extLst>
              </a:tr>
              <a:tr h="779369">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9324989"/>
                  </a:ext>
                </a:extLst>
              </a:tr>
              <a:tr h="1164243">
                <a:tc rowSpan="3">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撰写文档</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文档撰写不充足，许多位置没有填写</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8779419"/>
                  </a:ext>
                </a:extLst>
              </a:tr>
              <a:tr h="779369">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因为文档问题，</a:t>
                      </a:r>
                      <a:r>
                        <a:rPr lang="en-US" altLang="zh-CN" sz="2000" u="none" strike="noStrike">
                          <a:effectLst/>
                        </a:rPr>
                        <a:t>PPT</a:t>
                      </a:r>
                      <a:r>
                        <a:rPr lang="zh-CN" altLang="en-US" sz="2000" u="none" strike="noStrike">
                          <a:effectLst/>
                        </a:rPr>
                        <a:t>制作不充足</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6895288"/>
                  </a:ext>
                </a:extLst>
              </a:tr>
              <a:tr h="394496">
                <a:tc vMerge="1">
                  <a:txBody>
                    <a:bodyPr/>
                    <a:lstStyle/>
                    <a:p>
                      <a:endParaRPr lang="zh-CN" altLang="en-US"/>
                    </a:p>
                  </a:txBody>
                  <a:tcPr/>
                </a:tc>
                <a:tc>
                  <a:txBody>
                    <a:bodyPr/>
                    <a:lstStyle/>
                    <a:p>
                      <a:pPr algn="ctr" fontAlgn="b"/>
                      <a:r>
                        <a:rPr lang="zh-CN" altLang="en-US" sz="2000" u="none" strike="noStrike">
                          <a:effectLst/>
                        </a:rPr>
                        <a:t>进行用户调研</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9230601"/>
                  </a:ext>
                </a:extLst>
              </a:tr>
              <a:tr h="394496">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3103669"/>
                  </a:ext>
                </a:extLst>
              </a:tr>
              <a:tr h="394496">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制作界面原型</a:t>
                      </a:r>
                      <a:endParaRPr lang="zh-CN" alt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1804855"/>
                  </a:ext>
                </a:extLst>
              </a:tr>
              <a:tr h="394496">
                <a:tc vMerge="1">
                  <a:txBody>
                    <a:bodyPr/>
                    <a:lstStyle/>
                    <a:p>
                      <a:endParaRPr lang="zh-CN" altLang="en-US"/>
                    </a:p>
                  </a:txBody>
                  <a:tcPr/>
                </a:tc>
                <a:tc>
                  <a:txBody>
                    <a:bodyPr/>
                    <a:lstStyle/>
                    <a:p>
                      <a:pPr algn="ctr" fontAlgn="b"/>
                      <a:r>
                        <a:rPr lang="zh-CN" altLang="en-US" sz="2000" u="none" strike="noStrike">
                          <a:effectLst/>
                        </a:rPr>
                        <a:t>修改</a:t>
                      </a:r>
                      <a:r>
                        <a:rPr lang="en-US" sz="2000" u="none" strike="noStrike">
                          <a:effectLst/>
                        </a:rPr>
                        <a:t>PPT</a:t>
                      </a:r>
                      <a:endParaRPr 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9294467"/>
                  </a:ext>
                </a:extLst>
              </a:tr>
              <a:tr h="39449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32500"/>
                  </a:ext>
                </a:extLst>
              </a:tr>
              <a:tr h="39449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ctr"/>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1941445"/>
                  </a:ext>
                </a:extLst>
              </a:tr>
            </a:tbl>
          </a:graphicData>
        </a:graphic>
      </p:graphicFrame>
    </p:spTree>
    <p:extLst>
      <p:ext uri="{BB962C8B-B14F-4D97-AF65-F5344CB8AC3E}">
        <p14:creationId xmlns:p14="http://schemas.microsoft.com/office/powerpoint/2010/main" val="1244438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3" name="表格 2">
            <a:extLst>
              <a:ext uri="{FF2B5EF4-FFF2-40B4-BE49-F238E27FC236}">
                <a16:creationId xmlns:a16="http://schemas.microsoft.com/office/drawing/2014/main" id="{91D1572A-97CD-469A-A153-8100C9B42791}"/>
              </a:ext>
            </a:extLst>
          </p:cNvPr>
          <p:cNvGraphicFramePr>
            <a:graphicFrameLocks noGrp="1"/>
          </p:cNvGraphicFramePr>
          <p:nvPr>
            <p:extLst>
              <p:ext uri="{D42A27DB-BD31-4B8C-83A1-F6EECF244321}">
                <p14:modId xmlns:p14="http://schemas.microsoft.com/office/powerpoint/2010/main" val="322768856"/>
              </p:ext>
            </p:extLst>
          </p:nvPr>
        </p:nvGraphicFramePr>
        <p:xfrm>
          <a:off x="1491448" y="1198485"/>
          <a:ext cx="9854213" cy="5203576"/>
        </p:xfrm>
        <a:graphic>
          <a:graphicData uri="http://schemas.openxmlformats.org/drawingml/2006/table">
            <a:tbl>
              <a:tblPr>
                <a:tableStyleId>{5C22544A-7EE6-4342-B048-85BDC9FD1C3A}</a:tableStyleId>
              </a:tblPr>
              <a:tblGrid>
                <a:gridCol w="2689706">
                  <a:extLst>
                    <a:ext uri="{9D8B030D-6E8A-4147-A177-3AD203B41FA5}">
                      <a16:colId xmlns:a16="http://schemas.microsoft.com/office/drawing/2014/main" val="2493653558"/>
                    </a:ext>
                  </a:extLst>
                </a:gridCol>
                <a:gridCol w="3799360">
                  <a:extLst>
                    <a:ext uri="{9D8B030D-6E8A-4147-A177-3AD203B41FA5}">
                      <a16:colId xmlns:a16="http://schemas.microsoft.com/office/drawing/2014/main" val="4019707887"/>
                    </a:ext>
                  </a:extLst>
                </a:gridCol>
                <a:gridCol w="2472599">
                  <a:extLst>
                    <a:ext uri="{9D8B030D-6E8A-4147-A177-3AD203B41FA5}">
                      <a16:colId xmlns:a16="http://schemas.microsoft.com/office/drawing/2014/main" val="3516902246"/>
                    </a:ext>
                  </a:extLst>
                </a:gridCol>
                <a:gridCol w="892548">
                  <a:extLst>
                    <a:ext uri="{9D8B030D-6E8A-4147-A177-3AD203B41FA5}">
                      <a16:colId xmlns:a16="http://schemas.microsoft.com/office/drawing/2014/main" val="3676108399"/>
                    </a:ext>
                  </a:extLst>
                </a:gridCol>
              </a:tblGrid>
              <a:tr h="581326">
                <a:tc gridSpan="4">
                  <a:txBody>
                    <a:bodyPr/>
                    <a:lstStyle/>
                    <a:p>
                      <a:pPr algn="ctr" fontAlgn="b"/>
                      <a:r>
                        <a:rPr lang="zh-CN" altLang="en-US" sz="2000" u="none" strike="noStrike" dirty="0">
                          <a:effectLst/>
                        </a:rPr>
                        <a:t>陈骁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41337428"/>
                  </a:ext>
                </a:extLst>
              </a:tr>
              <a:tr h="1148473">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937253"/>
                  </a:ext>
                </a:extLst>
              </a:tr>
              <a:tr h="1148473">
                <a:tc>
                  <a:txBody>
                    <a:bodyPr/>
                    <a:lstStyle/>
                    <a:p>
                      <a:pPr algn="ctr" fontAlgn="ctr"/>
                      <a:r>
                        <a:rPr lang="zh-CN" altLang="en-US" sz="2000" u="none" strike="noStrike">
                          <a:effectLst/>
                        </a:rPr>
                        <a:t>第一阶段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制作界面原型</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制作原型不全面，不美观，</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3310147"/>
                  </a:ext>
                </a:extLst>
              </a:tr>
              <a:tr h="58132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0042771"/>
                  </a:ext>
                </a:extLst>
              </a:tr>
              <a:tr h="581326">
                <a:tc>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撰写文档</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6603772"/>
                  </a:ext>
                </a:extLst>
              </a:tr>
              <a:tr h="58132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3431522"/>
                  </a:ext>
                </a:extLst>
              </a:tr>
              <a:tr h="58132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37082499"/>
                  </a:ext>
                </a:extLst>
              </a:tr>
            </a:tbl>
          </a:graphicData>
        </a:graphic>
      </p:graphicFrame>
    </p:spTree>
    <p:extLst>
      <p:ext uri="{BB962C8B-B14F-4D97-AF65-F5344CB8AC3E}">
        <p14:creationId xmlns:p14="http://schemas.microsoft.com/office/powerpoint/2010/main" val="1584733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6" name="表格 5">
            <a:extLst>
              <a:ext uri="{FF2B5EF4-FFF2-40B4-BE49-F238E27FC236}">
                <a16:creationId xmlns:a16="http://schemas.microsoft.com/office/drawing/2014/main" id="{A3848D39-A56A-4FD6-B235-7C08983E21EF}"/>
              </a:ext>
            </a:extLst>
          </p:cNvPr>
          <p:cNvGraphicFramePr>
            <a:graphicFrameLocks noGrp="1"/>
          </p:cNvGraphicFramePr>
          <p:nvPr/>
        </p:nvGraphicFramePr>
        <p:xfrm>
          <a:off x="1455938" y="1589103"/>
          <a:ext cx="9419208" cy="4568147"/>
        </p:xfrm>
        <a:graphic>
          <a:graphicData uri="http://schemas.openxmlformats.org/drawingml/2006/table">
            <a:tbl>
              <a:tblPr>
                <a:tableStyleId>{5C22544A-7EE6-4342-B048-85BDC9FD1C3A}</a:tableStyleId>
              </a:tblPr>
              <a:tblGrid>
                <a:gridCol w="2570970">
                  <a:extLst>
                    <a:ext uri="{9D8B030D-6E8A-4147-A177-3AD203B41FA5}">
                      <a16:colId xmlns:a16="http://schemas.microsoft.com/office/drawing/2014/main" val="659624900"/>
                    </a:ext>
                  </a:extLst>
                </a:gridCol>
                <a:gridCol w="3631642">
                  <a:extLst>
                    <a:ext uri="{9D8B030D-6E8A-4147-A177-3AD203B41FA5}">
                      <a16:colId xmlns:a16="http://schemas.microsoft.com/office/drawing/2014/main" val="1737639721"/>
                    </a:ext>
                  </a:extLst>
                </a:gridCol>
                <a:gridCol w="2363449">
                  <a:extLst>
                    <a:ext uri="{9D8B030D-6E8A-4147-A177-3AD203B41FA5}">
                      <a16:colId xmlns:a16="http://schemas.microsoft.com/office/drawing/2014/main" val="1460948030"/>
                    </a:ext>
                  </a:extLst>
                </a:gridCol>
                <a:gridCol w="853147">
                  <a:extLst>
                    <a:ext uri="{9D8B030D-6E8A-4147-A177-3AD203B41FA5}">
                      <a16:colId xmlns:a16="http://schemas.microsoft.com/office/drawing/2014/main" val="2153194529"/>
                    </a:ext>
                  </a:extLst>
                </a:gridCol>
              </a:tblGrid>
              <a:tr h="461276">
                <a:tc gridSpan="4">
                  <a:txBody>
                    <a:bodyPr/>
                    <a:lstStyle/>
                    <a:p>
                      <a:pPr algn="ctr" fontAlgn="b"/>
                      <a:r>
                        <a:rPr lang="zh-CN" altLang="en-US" sz="2000" u="none" strike="noStrike" dirty="0">
                          <a:effectLst/>
                        </a:rPr>
                        <a:t>李以昕</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75220831"/>
                  </a:ext>
                </a:extLst>
              </a:tr>
              <a:tr h="46127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717774"/>
                  </a:ext>
                </a:extLst>
              </a:tr>
              <a:tr h="461276">
                <a:tc>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绘制</a:t>
                      </a:r>
                      <a:r>
                        <a:rPr lang="en-US" altLang="zh-CN" sz="2000" u="none" strike="noStrike" dirty="0">
                          <a:effectLst/>
                        </a:rPr>
                        <a:t>E_R</a:t>
                      </a:r>
                      <a:r>
                        <a:rPr lang="zh-CN" altLang="en-US" sz="2000" u="none" strike="noStrike" dirty="0">
                          <a:effectLst/>
                        </a:rPr>
                        <a:t>图和数据字典</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rPr>
                        <a:t>E_R</a:t>
                      </a:r>
                      <a:r>
                        <a:rPr lang="zh-CN" altLang="en-US" sz="2000" u="none" strike="noStrike">
                          <a:effectLst/>
                        </a:rPr>
                        <a:t>图和数据字典没有全部完成</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8068256"/>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进行用户调研</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良好</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5616139"/>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073058"/>
                  </a:ext>
                </a:extLst>
              </a:tr>
              <a:tr h="521442">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制作数据字典和</a:t>
                      </a:r>
                      <a:r>
                        <a:rPr lang="en-US" altLang="zh-CN" sz="2000" u="none" strike="noStrike" dirty="0">
                          <a:effectLst/>
                        </a:rPr>
                        <a:t>E_R</a:t>
                      </a:r>
                      <a:r>
                        <a:rPr lang="zh-CN" altLang="en-US" sz="2000" u="none" strike="noStrike" dirty="0">
                          <a:effectLst/>
                        </a:rPr>
                        <a:t>图</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601120"/>
                  </a:ext>
                </a:extLst>
              </a:tr>
              <a:tr h="521442">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051791"/>
                  </a:ext>
                </a:extLst>
              </a:tr>
              <a:tr h="541497">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027720"/>
                  </a:ext>
                </a:extLst>
              </a:tr>
              <a:tr h="521442">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247289"/>
                  </a:ext>
                </a:extLst>
              </a:tr>
            </a:tbl>
          </a:graphicData>
        </a:graphic>
      </p:graphicFrame>
    </p:spTree>
    <p:extLst>
      <p:ext uri="{BB962C8B-B14F-4D97-AF65-F5344CB8AC3E}">
        <p14:creationId xmlns:p14="http://schemas.microsoft.com/office/powerpoint/2010/main" val="46968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配置更新</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06</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2606719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配置更新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F68E7AE-E307-49C2-AB33-1EF20E7275B9}"/>
              </a:ext>
            </a:extLst>
          </p:cNvPr>
          <p:cNvPicPr>
            <a:picLocks noChangeAspect="1"/>
          </p:cNvPicPr>
          <p:nvPr/>
        </p:nvPicPr>
        <p:blipFill>
          <a:blip r:embed="rId2"/>
          <a:stretch>
            <a:fillRect/>
          </a:stretch>
        </p:blipFill>
        <p:spPr>
          <a:xfrm>
            <a:off x="1097271" y="1074669"/>
            <a:ext cx="10230637" cy="4708661"/>
          </a:xfrm>
          <a:prstGeom prst="rect">
            <a:avLst/>
          </a:prstGeom>
        </p:spPr>
      </p:pic>
    </p:spTree>
    <p:extLst>
      <p:ext uri="{BB962C8B-B14F-4D97-AF65-F5344CB8AC3E}">
        <p14:creationId xmlns:p14="http://schemas.microsoft.com/office/powerpoint/2010/main" val="805240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810" y="1089660"/>
            <a:ext cx="5444490" cy="645160"/>
          </a:xfrm>
          <a:prstGeom prst="rect">
            <a:avLst/>
          </a:prstGeom>
          <a:noFill/>
        </p:spPr>
        <p:txBody>
          <a:bodyPr wrap="square" rtlCol="0">
            <a:spAutoFit/>
          </a:bodyPr>
          <a:lstStyle/>
          <a:p>
            <a:r>
              <a:rPr lang="zh-CN" altLang="en-US" sz="3600" dirty="0">
                <a:ln/>
                <a:solidFill>
                  <a:schemeClr val="accent1"/>
                </a:solidFill>
                <a:effectLst>
                  <a:outerShdw blurRad="38100" dist="25400" dir="5400000" algn="ctr" rotWithShape="0">
                    <a:srgbClr val="6E747A">
                      <a:alpha val="43000"/>
                    </a:srgbClr>
                  </a:outerShdw>
                </a:effectLst>
              </a:rPr>
              <a:t>参考游戏</a:t>
            </a:r>
          </a:p>
        </p:txBody>
      </p:sp>
      <p:sp>
        <p:nvSpPr>
          <p:cNvPr id="3" name="文本框 2">
            <a:extLst>
              <a:ext uri="{FF2B5EF4-FFF2-40B4-BE49-F238E27FC236}">
                <a16:creationId xmlns:a16="http://schemas.microsoft.com/office/drawing/2014/main" id="{EF083874-8BD3-4A52-973B-D5B3253303D6}"/>
              </a:ext>
            </a:extLst>
          </p:cNvPr>
          <p:cNvSpPr txBox="1"/>
          <p:nvPr/>
        </p:nvSpPr>
        <p:spPr>
          <a:xfrm>
            <a:off x="2171700" y="2238375"/>
            <a:ext cx="7543800" cy="2585323"/>
          </a:xfrm>
          <a:prstGeom prst="rect">
            <a:avLst/>
          </a:prstGeom>
          <a:noFill/>
        </p:spPr>
        <p:txBody>
          <a:bodyPr wrap="square" rtlCol="0">
            <a:spAutoFit/>
          </a:bodyPr>
          <a:lstStyle/>
          <a:p>
            <a:r>
              <a:rPr lang="en-US" altLang="zh-CN" dirty="0"/>
              <a:t>[1]</a:t>
            </a:r>
            <a:r>
              <a:rPr lang="zh-CN" altLang="en-US" dirty="0"/>
              <a:t>天天爱消除</a:t>
            </a:r>
            <a:endParaRPr lang="en-US" altLang="zh-CN" dirty="0"/>
          </a:p>
          <a:p>
            <a:endParaRPr lang="en-US" altLang="zh-CN" dirty="0"/>
          </a:p>
          <a:p>
            <a:r>
              <a:rPr lang="en-US" altLang="zh-CN" dirty="0"/>
              <a:t>[2]</a:t>
            </a:r>
            <a:r>
              <a:rPr lang="zh-CN" altLang="en-US" dirty="0"/>
              <a:t>皇室战争</a:t>
            </a:r>
            <a:endParaRPr lang="en-US" altLang="zh-CN" dirty="0"/>
          </a:p>
          <a:p>
            <a:endParaRPr lang="en-US" altLang="zh-CN" dirty="0"/>
          </a:p>
          <a:p>
            <a:r>
              <a:rPr lang="en-US" altLang="zh-CN" dirty="0"/>
              <a:t>[3]</a:t>
            </a:r>
            <a:r>
              <a:rPr lang="zh-CN" altLang="en-US" dirty="0"/>
              <a:t>部落冲突</a:t>
            </a:r>
            <a:endParaRPr lang="en-US" altLang="zh-CN" dirty="0"/>
          </a:p>
          <a:p>
            <a:endParaRPr lang="en-US" altLang="zh-CN" dirty="0"/>
          </a:p>
          <a:p>
            <a:r>
              <a:rPr lang="en-US" altLang="zh-CN" dirty="0"/>
              <a:t>[4]</a:t>
            </a:r>
            <a:r>
              <a:rPr lang="zh-CN" altLang="en-US" dirty="0"/>
              <a:t>决战平安京</a:t>
            </a:r>
            <a:endParaRPr lang="en-US" altLang="zh-CN" dirty="0"/>
          </a:p>
          <a:p>
            <a:endParaRPr lang="en-US" altLang="zh-CN" dirty="0"/>
          </a:p>
          <a:p>
            <a:r>
              <a:rPr lang="en-US" altLang="zh-CN" dirty="0"/>
              <a:t>[5] </a:t>
            </a:r>
            <a:r>
              <a:rPr lang="zh-CN" altLang="en-US" dirty="0"/>
              <a:t>动物餐厅</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44178" y="0"/>
            <a:ext cx="3307404" cy="6858001"/>
          </a:xfrm>
          <a:prstGeom prst="rect">
            <a:avLst/>
          </a:prstGeom>
        </p:spPr>
      </p:pic>
      <p:sp>
        <p:nvSpPr>
          <p:cNvPr id="8" name="文本框2"/>
          <p:cNvSpPr>
            <a:spLocks noChangeArrowheads="1"/>
          </p:cNvSpPr>
          <p:nvPr/>
        </p:nvSpPr>
        <p:spPr bwMode="auto">
          <a:xfrm>
            <a:off x="1452307" y="1141718"/>
            <a:ext cx="9287387" cy="738664"/>
          </a:xfrm>
          <a:prstGeom prst="rect">
            <a:avLst/>
          </a:prstGeom>
          <a:noFill/>
          <a:ln>
            <a:noFill/>
          </a:ln>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7188A8"/>
                </a:solidFill>
                <a:effectLst/>
                <a:uLnTx/>
                <a:uFillTx/>
                <a:latin typeface="思源黑体 CN Heavy" panose="020B0A00000000000000" pitchFamily="34" charset="-122"/>
                <a:ea typeface="思源黑体 CN Heavy" panose="020B0A00000000000000" pitchFamily="34" charset="-122"/>
                <a:cs typeface="+mn-ea"/>
                <a:sym typeface="+mn-lt"/>
              </a:rPr>
              <a:t>目录</a:t>
            </a:r>
          </a:p>
        </p:txBody>
      </p:sp>
      <p:grpSp>
        <p:nvGrpSpPr>
          <p:cNvPr id="9" name="组合 8"/>
          <p:cNvGrpSpPr/>
          <p:nvPr/>
        </p:nvGrpSpPr>
        <p:grpSpPr>
          <a:xfrm>
            <a:off x="2272191" y="3812599"/>
            <a:ext cx="1972364" cy="557624"/>
            <a:chOff x="1685050" y="2179737"/>
            <a:chExt cx="1972364" cy="557624"/>
          </a:xfrm>
        </p:grpSpPr>
        <p:sp>
          <p:nvSpPr>
            <p:cNvPr id="10" name="矩形 9"/>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1" name="文本框 10"/>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7188A8"/>
                  </a:solidFill>
                  <a:latin typeface="等线" panose="02010600030101010101" pitchFamily="2" charset="-122"/>
                  <a:ea typeface="等线" panose="02010600030101010101" pitchFamily="2" charset="-122"/>
                  <a:cs typeface="+mn-ea"/>
                  <a:sym typeface="+mn-lt"/>
                </a:rPr>
                <a:t>玩法说明</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13" name="组合 12"/>
          <p:cNvGrpSpPr/>
          <p:nvPr/>
        </p:nvGrpSpPr>
        <p:grpSpPr>
          <a:xfrm>
            <a:off x="2272191" y="5159690"/>
            <a:ext cx="1972364" cy="556592"/>
            <a:chOff x="1685050" y="2179737"/>
            <a:chExt cx="1972364" cy="556592"/>
          </a:xfrm>
        </p:grpSpPr>
        <p:sp>
          <p:nvSpPr>
            <p:cNvPr id="14" name="矩形 13"/>
            <p:cNvSpPr/>
            <p:nvPr/>
          </p:nvSpPr>
          <p:spPr>
            <a:xfrm>
              <a:off x="1685050" y="2179737"/>
              <a:ext cx="556592" cy="556592"/>
            </a:xfrm>
            <a:prstGeom prst="rect">
              <a:avLst/>
            </a:prstGeom>
            <a:solidFill>
              <a:srgbClr val="7188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5" name="文本框 14"/>
            <p:cNvSpPr txBox="1"/>
            <p:nvPr/>
          </p:nvSpPr>
          <p:spPr>
            <a:xfrm>
              <a:off x="2241642" y="222807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绩效评价</a:t>
              </a:r>
            </a:p>
          </p:txBody>
        </p:sp>
      </p:grpSp>
      <p:grpSp>
        <p:nvGrpSpPr>
          <p:cNvPr id="21" name="组合 20"/>
          <p:cNvGrpSpPr/>
          <p:nvPr/>
        </p:nvGrpSpPr>
        <p:grpSpPr>
          <a:xfrm>
            <a:off x="6497682" y="3812341"/>
            <a:ext cx="2059359" cy="556592"/>
            <a:chOff x="1685050" y="2179737"/>
            <a:chExt cx="2059359" cy="556592"/>
          </a:xfrm>
        </p:grpSpPr>
        <p:sp>
          <p:nvSpPr>
            <p:cNvPr id="22" name="矩形 21"/>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3" name="文本框 22"/>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会议记录</a:t>
              </a:r>
            </a:p>
          </p:txBody>
        </p:sp>
      </p:grpSp>
      <p:grpSp>
        <p:nvGrpSpPr>
          <p:cNvPr id="25" name="组合 24"/>
          <p:cNvGrpSpPr/>
          <p:nvPr/>
        </p:nvGrpSpPr>
        <p:grpSpPr>
          <a:xfrm>
            <a:off x="6497682" y="5159055"/>
            <a:ext cx="2059359" cy="558259"/>
            <a:chOff x="1685050" y="2179737"/>
            <a:chExt cx="2059359" cy="558259"/>
          </a:xfrm>
        </p:grpSpPr>
        <p:sp>
          <p:nvSpPr>
            <p:cNvPr id="26" name="矩形 25"/>
            <p:cNvSpPr/>
            <p:nvPr/>
          </p:nvSpPr>
          <p:spPr>
            <a:xfrm>
              <a:off x="1685050" y="2179737"/>
              <a:ext cx="556592" cy="556592"/>
            </a:xfrm>
            <a:prstGeom prst="rect">
              <a:avLst/>
            </a:prstGeom>
            <a:solidFill>
              <a:srgbClr val="F5E0D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7" name="文本框 26"/>
            <p:cNvSpPr txBox="1"/>
            <p:nvPr/>
          </p:nvSpPr>
          <p:spPr>
            <a:xfrm>
              <a:off x="2328637" y="227633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配置更新</a:t>
              </a:r>
            </a:p>
          </p:txBody>
        </p:sp>
      </p:grpSp>
      <p:cxnSp>
        <p:nvCxnSpPr>
          <p:cNvPr id="29" name="直接连接符 28"/>
          <p:cNvCxnSpPr/>
          <p:nvPr/>
        </p:nvCxnSpPr>
        <p:spPr>
          <a:xfrm flipV="1">
            <a:off x="5698156" y="1929500"/>
            <a:ext cx="799526" cy="1"/>
          </a:xfrm>
          <a:prstGeom prst="line">
            <a:avLst/>
          </a:prstGeom>
          <a:ln w="38100">
            <a:solidFill>
              <a:srgbClr val="7188A8"/>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0D965CC5-A6B8-496A-9C92-6B6A17D12D11}"/>
              </a:ext>
            </a:extLst>
          </p:cNvPr>
          <p:cNvGrpSpPr/>
          <p:nvPr/>
        </p:nvGrpSpPr>
        <p:grpSpPr>
          <a:xfrm>
            <a:off x="2272191" y="2574823"/>
            <a:ext cx="1972364" cy="557624"/>
            <a:chOff x="1685050" y="2179737"/>
            <a:chExt cx="1972364" cy="557624"/>
          </a:xfrm>
        </p:grpSpPr>
        <p:sp>
          <p:nvSpPr>
            <p:cNvPr id="19" name="矩形 18">
              <a:extLst>
                <a:ext uri="{FF2B5EF4-FFF2-40B4-BE49-F238E27FC236}">
                  <a16:creationId xmlns:a16="http://schemas.microsoft.com/office/drawing/2014/main" id="{04DF300F-320D-43E6-AC7B-66BF0C8155D8}"/>
                </a:ext>
              </a:extLst>
            </p:cNvPr>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01</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0" name="文本框 19">
              <a:extLst>
                <a:ext uri="{FF2B5EF4-FFF2-40B4-BE49-F238E27FC236}">
                  <a16:creationId xmlns:a16="http://schemas.microsoft.com/office/drawing/2014/main" id="{16806C02-3371-444C-933B-5CF03D5B9706}"/>
                </a:ext>
              </a:extLst>
            </p:cNvPr>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用户类别</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24" name="组合 23">
            <a:extLst>
              <a:ext uri="{FF2B5EF4-FFF2-40B4-BE49-F238E27FC236}">
                <a16:creationId xmlns:a16="http://schemas.microsoft.com/office/drawing/2014/main" id="{B3B5CB31-11B8-49B4-9FD8-DAAE71518956}"/>
              </a:ext>
            </a:extLst>
          </p:cNvPr>
          <p:cNvGrpSpPr/>
          <p:nvPr/>
        </p:nvGrpSpPr>
        <p:grpSpPr>
          <a:xfrm>
            <a:off x="6546177" y="2574565"/>
            <a:ext cx="2059359" cy="556592"/>
            <a:chOff x="1685050" y="2179737"/>
            <a:chExt cx="2059359" cy="556592"/>
          </a:xfrm>
        </p:grpSpPr>
        <p:sp>
          <p:nvSpPr>
            <p:cNvPr id="28" name="矩形 27">
              <a:extLst>
                <a:ext uri="{FF2B5EF4-FFF2-40B4-BE49-F238E27FC236}">
                  <a16:creationId xmlns:a16="http://schemas.microsoft.com/office/drawing/2014/main" id="{26A8A21D-BD1F-46A4-AAAE-945C3D21C008}"/>
                </a:ext>
              </a:extLst>
            </p:cNvPr>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02</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30" name="文本框 29">
              <a:extLst>
                <a:ext uri="{FF2B5EF4-FFF2-40B4-BE49-F238E27FC236}">
                  <a16:creationId xmlns:a16="http://schemas.microsoft.com/office/drawing/2014/main" id="{17590F56-E32B-498B-8684-B9CEB4DD0AC6}"/>
                </a:ext>
              </a:extLst>
            </p:cNvPr>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需求说明</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074276" y="2181175"/>
            <a:ext cx="6043448" cy="2208044"/>
            <a:chOff x="3074276" y="1991709"/>
            <a:chExt cx="6043448" cy="2208044"/>
          </a:xfrm>
        </p:grpSpPr>
        <p:cxnSp>
          <p:nvCxnSpPr>
            <p:cNvPr id="18" name="直接连接符 17"/>
            <p:cNvCxnSpPr/>
            <p:nvPr/>
          </p:nvCxnSpPr>
          <p:spPr>
            <a:xfrm flipV="1">
              <a:off x="3074276" y="3469037"/>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484180" y="3646668"/>
              <a:ext cx="5223641" cy="55308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84179" y="1991709"/>
              <a:ext cx="5223642" cy="1477328"/>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9000" dirty="0">
                  <a:ln w="0"/>
                  <a:solidFill>
                    <a:srgbClr val="788EAC"/>
                  </a:solidFill>
                  <a:effectLst>
                    <a:outerShdw blurRad="38100" dist="1905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谢谢观看</a:t>
              </a:r>
              <a:endParaRPr kumimoji="0" lang="zh-CN" altLang="en-US" sz="9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用户类别</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01</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86283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用户代表</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6" name="文本框 25">
            <a:extLst>
              <a:ext uri="{FF2B5EF4-FFF2-40B4-BE49-F238E27FC236}">
                <a16:creationId xmlns:a16="http://schemas.microsoft.com/office/drawing/2014/main" id="{FBA92785-8357-4263-B159-3CE6BE0308BE}"/>
              </a:ext>
            </a:extLst>
          </p:cNvPr>
          <p:cNvSpPr txBox="1"/>
          <p:nvPr/>
        </p:nvSpPr>
        <p:spPr>
          <a:xfrm>
            <a:off x="1712207" y="1851087"/>
            <a:ext cx="3130980" cy="769441"/>
          </a:xfrm>
          <a:prstGeom prst="rect">
            <a:avLst/>
          </a:prstGeom>
          <a:noFill/>
        </p:spPr>
        <p:txBody>
          <a:bodyPr wrap="square" rtlCol="0">
            <a:spAutoFit/>
          </a:bodyPr>
          <a:lstStyle/>
          <a:p>
            <a:r>
              <a:rPr lang="zh-CN" altLang="en-US" sz="4400" b="1" dirty="0">
                <a:solidFill>
                  <a:srgbClr val="7188A8"/>
                </a:solidFill>
                <a:cs typeface="+mn-ea"/>
                <a:sym typeface="+mn-lt"/>
              </a:rPr>
              <a:t>手游爱好者</a:t>
            </a:r>
          </a:p>
        </p:txBody>
      </p:sp>
      <p:sp>
        <p:nvSpPr>
          <p:cNvPr id="29" name="椭圆 28">
            <a:extLst>
              <a:ext uri="{FF2B5EF4-FFF2-40B4-BE49-F238E27FC236}">
                <a16:creationId xmlns:a16="http://schemas.microsoft.com/office/drawing/2014/main" id="{34CF664B-4580-4322-9249-1C82D06F8B44}"/>
              </a:ext>
            </a:extLst>
          </p:cNvPr>
          <p:cNvSpPr/>
          <p:nvPr/>
        </p:nvSpPr>
        <p:spPr>
          <a:xfrm>
            <a:off x="3928787"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450A3EC-35EC-4FD7-9FFD-E70992B7F1A2}"/>
              </a:ext>
            </a:extLst>
          </p:cNvPr>
          <p:cNvSpPr/>
          <p:nvPr/>
        </p:nvSpPr>
        <p:spPr>
          <a:xfrm>
            <a:off x="1463730"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23">
            <a:extLst>
              <a:ext uri="{FF2B5EF4-FFF2-40B4-BE49-F238E27FC236}">
                <a16:creationId xmlns:a16="http://schemas.microsoft.com/office/drawing/2014/main" id="{93DB3F8B-0517-488B-998C-4A9CDCA25103}"/>
              </a:ext>
            </a:extLst>
          </p:cNvPr>
          <p:cNvGrpSpPr/>
          <p:nvPr/>
        </p:nvGrpSpPr>
        <p:grpSpPr bwMode="auto">
          <a:xfrm>
            <a:off x="4179612" y="3309275"/>
            <a:ext cx="412751" cy="508000"/>
            <a:chOff x="0" y="0"/>
            <a:chExt cx="134" cy="163"/>
          </a:xfrm>
          <a:solidFill>
            <a:schemeClr val="bg1"/>
          </a:solidFill>
        </p:grpSpPr>
        <p:sp>
          <p:nvSpPr>
            <p:cNvPr id="33" name="Freeform 24">
              <a:extLst>
                <a:ext uri="{FF2B5EF4-FFF2-40B4-BE49-F238E27FC236}">
                  <a16:creationId xmlns:a16="http://schemas.microsoft.com/office/drawing/2014/main" id="{33121482-31D8-4B8A-9DAA-F9CB9FDE1E73}"/>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34" name="Rectangle 25">
              <a:extLst>
                <a:ext uri="{FF2B5EF4-FFF2-40B4-BE49-F238E27FC236}">
                  <a16:creationId xmlns:a16="http://schemas.microsoft.com/office/drawing/2014/main" id="{F5FD467A-1D6E-48E8-B41B-3DCCF74CC20D}"/>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35" name="Rectangle 26">
              <a:extLst>
                <a:ext uri="{FF2B5EF4-FFF2-40B4-BE49-F238E27FC236}">
                  <a16:creationId xmlns:a16="http://schemas.microsoft.com/office/drawing/2014/main" id="{D15B66DC-FC9E-40B7-A3D1-662506133787}"/>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36" name="Group 27">
            <a:extLst>
              <a:ext uri="{FF2B5EF4-FFF2-40B4-BE49-F238E27FC236}">
                <a16:creationId xmlns:a16="http://schemas.microsoft.com/office/drawing/2014/main" id="{88184631-472E-4B1A-831E-709B7CF6DD33}"/>
              </a:ext>
            </a:extLst>
          </p:cNvPr>
          <p:cNvGrpSpPr/>
          <p:nvPr/>
        </p:nvGrpSpPr>
        <p:grpSpPr bwMode="auto">
          <a:xfrm>
            <a:off x="1732348" y="3315627"/>
            <a:ext cx="389467" cy="493183"/>
            <a:chOff x="0" y="0"/>
            <a:chExt cx="127" cy="163"/>
          </a:xfrm>
          <a:solidFill>
            <a:schemeClr val="bg1"/>
          </a:solidFill>
        </p:grpSpPr>
        <p:sp>
          <p:nvSpPr>
            <p:cNvPr id="37" name="Freeform 28">
              <a:extLst>
                <a:ext uri="{FF2B5EF4-FFF2-40B4-BE49-F238E27FC236}">
                  <a16:creationId xmlns:a16="http://schemas.microsoft.com/office/drawing/2014/main" id="{7DE6340F-7EE7-4E78-B4BC-E6A8C2F9C537}"/>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38" name="Freeform 29">
              <a:extLst>
                <a:ext uri="{FF2B5EF4-FFF2-40B4-BE49-F238E27FC236}">
                  <a16:creationId xmlns:a16="http://schemas.microsoft.com/office/drawing/2014/main" id="{7EEF8374-E5F0-4C67-B1C0-95C49A2B56CE}"/>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39" name="Freeform 30">
              <a:extLst>
                <a:ext uri="{FF2B5EF4-FFF2-40B4-BE49-F238E27FC236}">
                  <a16:creationId xmlns:a16="http://schemas.microsoft.com/office/drawing/2014/main" id="{96AECA80-A778-48E2-81FD-313E2C83799A}"/>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40" name="Freeform 31">
              <a:extLst>
                <a:ext uri="{FF2B5EF4-FFF2-40B4-BE49-F238E27FC236}">
                  <a16:creationId xmlns:a16="http://schemas.microsoft.com/office/drawing/2014/main" id="{44514AD4-8EAB-4C7D-A353-20CE6415E5A2}"/>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41" name="Freeform 32">
              <a:extLst>
                <a:ext uri="{FF2B5EF4-FFF2-40B4-BE49-F238E27FC236}">
                  <a16:creationId xmlns:a16="http://schemas.microsoft.com/office/drawing/2014/main" id="{1DD850CB-1A77-4657-938E-80843174BA5C}"/>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44" name="Line 45">
            <a:extLst>
              <a:ext uri="{FF2B5EF4-FFF2-40B4-BE49-F238E27FC236}">
                <a16:creationId xmlns:a16="http://schemas.microsoft.com/office/drawing/2014/main" id="{DDB76883-FBA5-472C-BF25-3F2578E7A27D}"/>
              </a:ext>
            </a:extLst>
          </p:cNvPr>
          <p:cNvSpPr>
            <a:spLocks noChangeShapeType="1"/>
          </p:cNvSpPr>
          <p:nvPr/>
        </p:nvSpPr>
        <p:spPr bwMode="auto">
          <a:xfrm>
            <a:off x="3199197"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54" name="文本框1">
            <a:extLst>
              <a:ext uri="{FF2B5EF4-FFF2-40B4-BE49-F238E27FC236}">
                <a16:creationId xmlns:a16="http://schemas.microsoft.com/office/drawing/2014/main" id="{8A0780EF-872D-4C86-8E68-C527BC47015E}"/>
              </a:ext>
            </a:extLst>
          </p:cNvPr>
          <p:cNvSpPr txBox="1"/>
          <p:nvPr/>
        </p:nvSpPr>
        <p:spPr>
          <a:xfrm>
            <a:off x="1651788" y="4061147"/>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rPr>
              <a:t>朱涵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5" name="文本框2">
            <a:extLst>
              <a:ext uri="{FF2B5EF4-FFF2-40B4-BE49-F238E27FC236}">
                <a16:creationId xmlns:a16="http://schemas.microsoft.com/office/drawing/2014/main" id="{98A4796C-1F9E-43A0-AE49-A7336F237C30}"/>
              </a:ext>
            </a:extLst>
          </p:cNvPr>
          <p:cNvSpPr/>
          <p:nvPr/>
        </p:nvSpPr>
        <p:spPr>
          <a:xfrm>
            <a:off x="804863" y="4284949"/>
            <a:ext cx="2288884" cy="1585947"/>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据</a:t>
            </a:r>
            <a:r>
              <a:rPr lang="en-US" altLang="zh-CN" sz="1100" dirty="0" err="1">
                <a:solidFill>
                  <a:srgbClr val="7F7F7F"/>
                </a:solidFill>
                <a:latin typeface="思源黑体 CN Regular" panose="020B0500000000000000" pitchFamily="34" charset="-122"/>
                <a:ea typeface="思源黑体 CN Regular" panose="020B0500000000000000" pitchFamily="34" charset="-122"/>
                <a:cs typeface="+mn-ea"/>
                <a:sym typeface="+mn-lt"/>
              </a:rPr>
              <a:t>taptap</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统计 玩过</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166</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个手游 热门的有原神  光遇 三国杀 </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compass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狂野飙车 无尽灵魂 字走三国 放置江湖 明日方舟 一起来捉妖 阴阳师 荒野乱斗 崩坏</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3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明日之后 末剑</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56" name="文本框1">
            <a:extLst>
              <a:ext uri="{FF2B5EF4-FFF2-40B4-BE49-F238E27FC236}">
                <a16:creationId xmlns:a16="http://schemas.microsoft.com/office/drawing/2014/main" id="{7EDE4F9E-DA12-4911-8664-9DA023E9490C}"/>
              </a:ext>
            </a:extLst>
          </p:cNvPr>
          <p:cNvSpPr txBox="1"/>
          <p:nvPr/>
        </p:nvSpPr>
        <p:spPr>
          <a:xfrm>
            <a:off x="4048977" y="4061147"/>
            <a:ext cx="800219" cy="338554"/>
          </a:xfrm>
          <a:prstGeom prst="rect">
            <a:avLst/>
          </a:prstGeom>
          <a:noFill/>
        </p:spPr>
        <p:txBody>
          <a:bodyPr wrap="none" rtlCol="0">
            <a:spAutoFit/>
          </a:bodyPr>
          <a:lstStyle/>
          <a:p>
            <a:pPr lvl="0" algn="ctr">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陈正祎</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7" name="文本框2">
            <a:extLst>
              <a:ext uri="{FF2B5EF4-FFF2-40B4-BE49-F238E27FC236}">
                <a16:creationId xmlns:a16="http://schemas.microsoft.com/office/drawing/2014/main" id="{9F061132-80BF-468D-B925-3E8B18B4BE7F}"/>
              </a:ext>
            </a:extLst>
          </p:cNvPr>
          <p:cNvSpPr/>
          <p:nvPr/>
        </p:nvSpPr>
        <p:spPr>
          <a:xfrm>
            <a:off x="3304645"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玩过原神 荒野乱斗 公主连结等等热门手游</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60" name="文本框 59">
            <a:extLst>
              <a:ext uri="{FF2B5EF4-FFF2-40B4-BE49-F238E27FC236}">
                <a16:creationId xmlns:a16="http://schemas.microsoft.com/office/drawing/2014/main" id="{29568F5D-7941-48CD-AA46-75DE5D5DE906}"/>
              </a:ext>
            </a:extLst>
          </p:cNvPr>
          <p:cNvSpPr txBox="1"/>
          <p:nvPr/>
        </p:nvSpPr>
        <p:spPr>
          <a:xfrm>
            <a:off x="7252451" y="1851087"/>
            <a:ext cx="3872744" cy="769441"/>
          </a:xfrm>
          <a:prstGeom prst="rect">
            <a:avLst/>
          </a:prstGeom>
          <a:noFill/>
        </p:spPr>
        <p:txBody>
          <a:bodyPr wrap="square" rtlCol="0">
            <a:spAutoFit/>
          </a:bodyPr>
          <a:lstStyle/>
          <a:p>
            <a:r>
              <a:rPr lang="zh-CN" altLang="en-US" sz="4400" b="1" dirty="0">
                <a:solidFill>
                  <a:srgbClr val="7188A8"/>
                </a:solidFill>
                <a:cs typeface="+mn-ea"/>
                <a:sym typeface="+mn-lt"/>
              </a:rPr>
              <a:t>非手游爱好者</a:t>
            </a:r>
          </a:p>
        </p:txBody>
      </p:sp>
      <p:sp>
        <p:nvSpPr>
          <p:cNvPr id="61" name="椭圆 60">
            <a:extLst>
              <a:ext uri="{FF2B5EF4-FFF2-40B4-BE49-F238E27FC236}">
                <a16:creationId xmlns:a16="http://schemas.microsoft.com/office/drawing/2014/main" id="{3F13814E-A4E3-47B3-A91C-BB63B2287590}"/>
              </a:ext>
            </a:extLst>
          </p:cNvPr>
          <p:cNvSpPr/>
          <p:nvPr/>
        </p:nvSpPr>
        <p:spPr>
          <a:xfrm>
            <a:off x="9831554"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2E9995E-B504-4DCA-8A2E-0C121CEC04CF}"/>
              </a:ext>
            </a:extLst>
          </p:cNvPr>
          <p:cNvSpPr/>
          <p:nvPr/>
        </p:nvSpPr>
        <p:spPr>
          <a:xfrm>
            <a:off x="7366497"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23">
            <a:extLst>
              <a:ext uri="{FF2B5EF4-FFF2-40B4-BE49-F238E27FC236}">
                <a16:creationId xmlns:a16="http://schemas.microsoft.com/office/drawing/2014/main" id="{0EDC50E8-34D6-438A-A075-C19CCB6BA1A1}"/>
              </a:ext>
            </a:extLst>
          </p:cNvPr>
          <p:cNvGrpSpPr/>
          <p:nvPr/>
        </p:nvGrpSpPr>
        <p:grpSpPr bwMode="auto">
          <a:xfrm>
            <a:off x="10082379" y="3309275"/>
            <a:ext cx="412751" cy="508000"/>
            <a:chOff x="0" y="0"/>
            <a:chExt cx="134" cy="163"/>
          </a:xfrm>
          <a:solidFill>
            <a:schemeClr val="bg1"/>
          </a:solidFill>
        </p:grpSpPr>
        <p:sp>
          <p:nvSpPr>
            <p:cNvPr id="64" name="Freeform 24">
              <a:extLst>
                <a:ext uri="{FF2B5EF4-FFF2-40B4-BE49-F238E27FC236}">
                  <a16:creationId xmlns:a16="http://schemas.microsoft.com/office/drawing/2014/main" id="{5C87F4CC-3B2A-429C-A480-ADE2DAA1A086}"/>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65" name="Rectangle 25">
              <a:extLst>
                <a:ext uri="{FF2B5EF4-FFF2-40B4-BE49-F238E27FC236}">
                  <a16:creationId xmlns:a16="http://schemas.microsoft.com/office/drawing/2014/main" id="{E954B33B-06F5-4BF6-AD09-E0864C4C1AE5}"/>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66" name="Rectangle 26">
              <a:extLst>
                <a:ext uri="{FF2B5EF4-FFF2-40B4-BE49-F238E27FC236}">
                  <a16:creationId xmlns:a16="http://schemas.microsoft.com/office/drawing/2014/main" id="{1F0ED7A5-8A22-404B-9BBE-4C982EB48833}"/>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67" name="Group 27">
            <a:extLst>
              <a:ext uri="{FF2B5EF4-FFF2-40B4-BE49-F238E27FC236}">
                <a16:creationId xmlns:a16="http://schemas.microsoft.com/office/drawing/2014/main" id="{12464BE7-6B2E-4710-88EF-43A91750FF1E}"/>
              </a:ext>
            </a:extLst>
          </p:cNvPr>
          <p:cNvGrpSpPr/>
          <p:nvPr/>
        </p:nvGrpSpPr>
        <p:grpSpPr bwMode="auto">
          <a:xfrm>
            <a:off x="7635115" y="3315627"/>
            <a:ext cx="389467" cy="493183"/>
            <a:chOff x="0" y="0"/>
            <a:chExt cx="127" cy="163"/>
          </a:xfrm>
          <a:solidFill>
            <a:schemeClr val="bg1"/>
          </a:solidFill>
        </p:grpSpPr>
        <p:sp>
          <p:nvSpPr>
            <p:cNvPr id="68" name="Freeform 28">
              <a:extLst>
                <a:ext uri="{FF2B5EF4-FFF2-40B4-BE49-F238E27FC236}">
                  <a16:creationId xmlns:a16="http://schemas.microsoft.com/office/drawing/2014/main" id="{CAA7EB40-06BD-448C-AC20-63A1F728AA85}"/>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69" name="Freeform 29">
              <a:extLst>
                <a:ext uri="{FF2B5EF4-FFF2-40B4-BE49-F238E27FC236}">
                  <a16:creationId xmlns:a16="http://schemas.microsoft.com/office/drawing/2014/main" id="{D445838B-01DB-4B90-B64C-201A900CF892}"/>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70" name="Freeform 30">
              <a:extLst>
                <a:ext uri="{FF2B5EF4-FFF2-40B4-BE49-F238E27FC236}">
                  <a16:creationId xmlns:a16="http://schemas.microsoft.com/office/drawing/2014/main" id="{82677D1F-CD82-4FF6-80B8-BAA7CC11C967}"/>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71" name="Freeform 31">
              <a:extLst>
                <a:ext uri="{FF2B5EF4-FFF2-40B4-BE49-F238E27FC236}">
                  <a16:creationId xmlns:a16="http://schemas.microsoft.com/office/drawing/2014/main" id="{C416EA9C-12DC-4BE0-9862-6997987CD35F}"/>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72" name="Freeform 32">
              <a:extLst>
                <a:ext uri="{FF2B5EF4-FFF2-40B4-BE49-F238E27FC236}">
                  <a16:creationId xmlns:a16="http://schemas.microsoft.com/office/drawing/2014/main" id="{73E57587-9846-4AA6-B998-862562AECF9F}"/>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73" name="Line 45">
            <a:extLst>
              <a:ext uri="{FF2B5EF4-FFF2-40B4-BE49-F238E27FC236}">
                <a16:creationId xmlns:a16="http://schemas.microsoft.com/office/drawing/2014/main" id="{3EDA95EB-5EA1-4062-91F8-BFF79B2B4A71}"/>
              </a:ext>
            </a:extLst>
          </p:cNvPr>
          <p:cNvSpPr>
            <a:spLocks noChangeShapeType="1"/>
          </p:cNvSpPr>
          <p:nvPr/>
        </p:nvSpPr>
        <p:spPr bwMode="auto">
          <a:xfrm>
            <a:off x="9101964"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4" name="文本框1">
            <a:extLst>
              <a:ext uri="{FF2B5EF4-FFF2-40B4-BE49-F238E27FC236}">
                <a16:creationId xmlns:a16="http://schemas.microsoft.com/office/drawing/2014/main" id="{19426E8D-2FF1-4BDF-B176-20A0A0C3838F}"/>
              </a:ext>
            </a:extLst>
          </p:cNvPr>
          <p:cNvSpPr txBox="1"/>
          <p:nvPr/>
        </p:nvSpPr>
        <p:spPr>
          <a:xfrm>
            <a:off x="7451968" y="4061147"/>
            <a:ext cx="8002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童子涵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5" name="文本框2">
            <a:extLst>
              <a:ext uri="{FF2B5EF4-FFF2-40B4-BE49-F238E27FC236}">
                <a16:creationId xmlns:a16="http://schemas.microsoft.com/office/drawing/2014/main" id="{8C75BC03-D51B-4FE2-9040-0E5B004F625D}"/>
              </a:ext>
            </a:extLst>
          </p:cNvPr>
          <p:cNvSpPr/>
          <p:nvPr/>
        </p:nvSpPr>
        <p:spPr>
          <a:xfrm>
            <a:off x="6707630"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非</a:t>
            </a: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手游</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爱好，但是爱好电脑游戏，最近正在玩</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NBA2K</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和反恐精英</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76" name="文本框1">
            <a:extLst>
              <a:ext uri="{FF2B5EF4-FFF2-40B4-BE49-F238E27FC236}">
                <a16:creationId xmlns:a16="http://schemas.microsoft.com/office/drawing/2014/main" id="{EF331A43-FF47-4239-850B-9047C92313FA}"/>
              </a:ext>
            </a:extLst>
          </p:cNvPr>
          <p:cNvSpPr txBox="1"/>
          <p:nvPr/>
        </p:nvSpPr>
        <p:spPr>
          <a:xfrm>
            <a:off x="9849155" y="4061147"/>
            <a:ext cx="10054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杨枨老师</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7" name="文本框2">
            <a:extLst>
              <a:ext uri="{FF2B5EF4-FFF2-40B4-BE49-F238E27FC236}">
                <a16:creationId xmlns:a16="http://schemas.microsoft.com/office/drawing/2014/main" id="{E1CB23D7-AAB0-4652-8536-B8DB4874D528}"/>
              </a:ext>
            </a:extLst>
          </p:cNvPr>
          <p:cNvSpPr/>
          <p:nvPr/>
        </p:nvSpPr>
        <p:spPr>
          <a:xfrm>
            <a:off x="9207412" y="4284949"/>
            <a:ext cx="2288884" cy="316369"/>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sym typeface="+mn-lt"/>
              </a:rPr>
              <a:t>项目的最终用户</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Tree>
    <p:extLst>
      <p:ext uri="{BB962C8B-B14F-4D97-AF65-F5344CB8AC3E}">
        <p14:creationId xmlns:p14="http://schemas.microsoft.com/office/powerpoint/2010/main" val="5965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其他用户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CEAE8212-E357-4FD3-8386-DE66AE81C371}"/>
              </a:ext>
            </a:extLst>
          </p:cNvPr>
          <p:cNvPicPr>
            <a:picLocks noChangeAspect="1"/>
          </p:cNvPicPr>
          <p:nvPr/>
        </p:nvPicPr>
        <p:blipFill>
          <a:blip r:embed="rId2"/>
          <a:stretch>
            <a:fillRect/>
          </a:stretch>
        </p:blipFill>
        <p:spPr>
          <a:xfrm>
            <a:off x="986117" y="1380565"/>
            <a:ext cx="4671971" cy="2366682"/>
          </a:xfrm>
          <a:prstGeom prst="rect">
            <a:avLst/>
          </a:prstGeom>
        </p:spPr>
      </p:pic>
      <p:pic>
        <p:nvPicPr>
          <p:cNvPr id="6" name="图片 5">
            <a:extLst>
              <a:ext uri="{FF2B5EF4-FFF2-40B4-BE49-F238E27FC236}">
                <a16:creationId xmlns:a16="http://schemas.microsoft.com/office/drawing/2014/main" id="{973CFA72-9C83-42B9-B8C5-4A686E877990}"/>
              </a:ext>
            </a:extLst>
          </p:cNvPr>
          <p:cNvPicPr>
            <a:picLocks noChangeAspect="1"/>
          </p:cNvPicPr>
          <p:nvPr/>
        </p:nvPicPr>
        <p:blipFill>
          <a:blip r:embed="rId3"/>
          <a:stretch>
            <a:fillRect/>
          </a:stretch>
        </p:blipFill>
        <p:spPr>
          <a:xfrm>
            <a:off x="6261854" y="3254189"/>
            <a:ext cx="5239864" cy="2715932"/>
          </a:xfrm>
          <a:prstGeom prst="rect">
            <a:avLst/>
          </a:prstGeom>
        </p:spPr>
      </p:pic>
    </p:spTree>
    <p:extLst>
      <p:ext uri="{BB962C8B-B14F-4D97-AF65-F5344CB8AC3E}">
        <p14:creationId xmlns:p14="http://schemas.microsoft.com/office/powerpoint/2010/main" val="259755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lvl="0" algn="dist">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需求说明</a:t>
              </a:r>
              <a:endParaRPr lang="zh-CN" altLang="zh-CN" sz="4400" b="1" dirty="0">
                <a:solidFill>
                  <a:srgbClr val="7188A8"/>
                </a:solidFill>
                <a:latin typeface="等线" panose="02010600030101010101" pitchFamily="2" charset="-122"/>
                <a:cs typeface="+mn-ea"/>
                <a:sym typeface="+mn-lt"/>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02</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37023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2"/>
          <p:cNvSpPr/>
          <p:nvPr/>
        </p:nvSpPr>
        <p:spPr>
          <a:xfrm>
            <a:off x="2185399" y="1648006"/>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363538" y="467169"/>
            <a:ext cx="2354103" cy="583767"/>
            <a:chOff x="334963" y="486219"/>
            <a:chExt cx="2354103" cy="583767"/>
          </a:xfrm>
        </p:grpSpPr>
        <p:sp>
          <p:nvSpPr>
            <p:cNvPr id="14" name="文本框 13"/>
            <p:cNvSpPr txBox="1"/>
            <p:nvPr/>
          </p:nvSpPr>
          <p:spPr>
            <a:xfrm>
              <a:off x="880586" y="486421"/>
              <a:ext cx="1808480" cy="583565"/>
            </a:xfrm>
            <a:prstGeom prst="rect">
              <a:avLst/>
            </a:prstGeom>
            <a:noFill/>
          </p:spPr>
          <p:txBody>
            <a:bodyPr wrap="none" rtlCol="0">
              <a:spAutoFit/>
            </a:bodyPr>
            <a:lstStyle/>
            <a:p>
              <a:r>
                <a:rPr lang="zh-CN" altLang="en-US" sz="3200" b="1" dirty="0">
                  <a:solidFill>
                    <a:srgbClr val="7188A8"/>
                  </a:solidFill>
                  <a:cs typeface="+mn-ea"/>
                  <a:sym typeface="+mn-lt"/>
                </a:rPr>
                <a:t>开发意图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19" name="文本框2"/>
          <p:cNvSpPr/>
          <p:nvPr/>
        </p:nvSpPr>
        <p:spPr>
          <a:xfrm>
            <a:off x="2849245" y="1504315"/>
            <a:ext cx="6915150" cy="1198880"/>
          </a:xfrm>
          <a:prstGeom prst="rect">
            <a:avLst/>
          </a:prstGeom>
        </p:spPr>
        <p:txBody>
          <a:bodyPr wrap="square">
            <a:spAutoFit/>
          </a:bodyPr>
          <a:lstStyle/>
          <a:p>
            <a:pPr>
              <a:lnSpc>
                <a:spcPct val="150000"/>
              </a:lnSpc>
              <a:spcBef>
                <a:spcPts val="2950"/>
              </a:spcBef>
              <a:defRPr/>
            </a:pPr>
            <a:r>
              <a:rPr lang="zh-CN" sz="1600">
                <a:ln/>
                <a:solidFill>
                  <a:schemeClr val="tx1"/>
                </a:solidFill>
                <a:effectLst>
                  <a:outerShdw blurRad="38100" dist="19050" dir="2700000" algn="tl" rotWithShape="0">
                    <a:schemeClr val="dk1">
                      <a:alpha val="40000"/>
                    </a:schemeClr>
                  </a:outerShdw>
                </a:effectLst>
                <a:ea typeface="+mn-lt"/>
                <a:cs typeface="+mn-lt"/>
                <a:sym typeface="+mn-ea"/>
              </a:rPr>
              <a:t>因为项目组成员正在上软件工程课，之前没有系统的软件工程开发经验，本次开发《</a:t>
            </a:r>
            <a:r>
              <a:rPr lang="en-US" sz="1600">
                <a:ln/>
                <a:solidFill>
                  <a:schemeClr val="tx1"/>
                </a:solidFill>
                <a:effectLst>
                  <a:outerShdw blurRad="38100" dist="19050" dir="2700000" algn="tl" rotWithShape="0">
                    <a:schemeClr val="dk1">
                      <a:alpha val="40000"/>
                    </a:schemeClr>
                  </a:outerShdw>
                </a:effectLst>
                <a:ea typeface="+mn-lt"/>
                <a:cs typeface="+mn-lt"/>
                <a:sym typeface="+mn-ea"/>
              </a:rPr>
              <a:t>Flappy Bird</a:t>
            </a:r>
            <a:r>
              <a:rPr lang="zh-CN" sz="1600">
                <a:ln/>
                <a:solidFill>
                  <a:schemeClr val="tx1"/>
                </a:solidFill>
                <a:effectLst>
                  <a:outerShdw blurRad="38100" dist="19050" dir="2700000" algn="tl" rotWithShape="0">
                    <a:schemeClr val="dk1">
                      <a:alpha val="40000"/>
                    </a:schemeClr>
                  </a:outerShdw>
                </a:effectLst>
                <a:ea typeface="+mn-lt"/>
                <a:cs typeface="+mn-lt"/>
                <a:sym typeface="+mn-ea"/>
              </a:rPr>
              <a:t>》系统是为了使项目组成员积累系统的软件工程开发经验，熟练掌握课程内容，并取得一个优良的成绩。</a:t>
            </a:r>
            <a:endParaRPr lang="zh-CN" altLang="en-US" sz="1600" dirty="0">
              <a:ln/>
              <a:solidFill>
                <a:schemeClr val="tx1"/>
              </a:solidFill>
              <a:effectLst>
                <a:outerShdw blurRad="38100" dist="19050" dir="2700000" algn="tl" rotWithShape="0">
                  <a:schemeClr val="dk1">
                    <a:alpha val="40000"/>
                  </a:schemeClr>
                </a:outerShdw>
              </a:effectLst>
              <a:ea typeface="+mn-lt"/>
              <a:cs typeface="+mn-lt"/>
              <a:sym typeface="+mn-ea"/>
            </a:endParaRPr>
          </a:p>
        </p:txBody>
      </p:sp>
      <p:sp>
        <p:nvSpPr>
          <p:cNvPr id="22" name="椭圆 12"/>
          <p:cNvSpPr/>
          <p:nvPr/>
        </p:nvSpPr>
        <p:spPr>
          <a:xfrm>
            <a:off x="2185353" y="4145474"/>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文本框2"/>
          <p:cNvSpPr/>
          <p:nvPr/>
        </p:nvSpPr>
        <p:spPr>
          <a:xfrm>
            <a:off x="2849245" y="3935730"/>
            <a:ext cx="6771005" cy="2569845"/>
          </a:xfrm>
          <a:prstGeom prst="rect">
            <a:avLst/>
          </a:prstGeom>
        </p:spPr>
        <p:txBody>
          <a:bodyPr wrap="square">
            <a:spAutoFit/>
          </a:bodyPr>
          <a:lstStyle/>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希望在现在这个手游市场蓬勃发展的现在，能够开发出以一款优秀的超休闲手游，以广告的形式获得一定的收益。</a:t>
            </a:r>
          </a:p>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本系统的主要功能以游戏为主，不同于现在原版的</a:t>
            </a:r>
            <a:r>
              <a:rPr lang="en-US" sz="1600">
                <a:effectLst>
                  <a:outerShdw blurRad="38100" dist="38100" dir="2700000" algn="tl">
                    <a:srgbClr val="000000">
                      <a:alpha val="43137"/>
                    </a:srgbClr>
                  </a:outerShdw>
                </a:effectLst>
                <a:ea typeface="+mn-lt"/>
                <a:cs typeface="+mn-lt"/>
                <a:sym typeface="+mn-ea"/>
              </a:rPr>
              <a:t>flappy bird</a:t>
            </a:r>
            <a:r>
              <a:rPr lang="zh-CN" sz="1600">
                <a:effectLst>
                  <a:outerShdw blurRad="38100" dist="38100" dir="2700000" algn="tl">
                    <a:srgbClr val="000000">
                      <a:alpha val="43137"/>
                    </a:srgbClr>
                  </a:outerShdw>
                </a:effectLst>
                <a:ea typeface="+mn-lt"/>
                <a:cs typeface="+mn-lt"/>
                <a:sym typeface="+mn-ea"/>
              </a:rPr>
              <a:t>游戏。我们项目组开发的</a:t>
            </a:r>
            <a:r>
              <a:rPr lang="en-US" sz="1600">
                <a:effectLst>
                  <a:outerShdw blurRad="38100" dist="38100" dir="2700000" algn="tl">
                    <a:srgbClr val="000000">
                      <a:alpha val="43137"/>
                    </a:srgbClr>
                  </a:outerShdw>
                </a:effectLst>
                <a:ea typeface="+mn-lt"/>
                <a:cs typeface="+mn-lt"/>
                <a:sym typeface="+mn-ea"/>
              </a:rPr>
              <a:t>flappy </a:t>
            </a:r>
            <a:r>
              <a:rPr lang="zh-CN" sz="1600">
                <a:effectLst>
                  <a:outerShdw blurRad="38100" dist="38100" dir="2700000" algn="tl">
                    <a:srgbClr val="000000">
                      <a:alpha val="43137"/>
                    </a:srgbClr>
                  </a:outerShdw>
                </a:effectLst>
                <a:ea typeface="+mn-lt"/>
                <a:cs typeface="+mn-lt"/>
                <a:sym typeface="+mn-ea"/>
              </a:rPr>
              <a:t>bird游戏能够更换角色、皮肤、地图等等，给游戏添加了更多的耐玩性和可玩性</a:t>
            </a:r>
            <a:r>
              <a:rPr lang="zh-CN" sz="1100">
                <a:effectLst>
                  <a:outerShdw blurRad="38100" dist="38100" dir="2700000" algn="tl">
                    <a:srgbClr val="000000">
                      <a:alpha val="43137"/>
                    </a:srgbClr>
                  </a:outerShdw>
                </a:effectLst>
                <a:ea typeface="+mn-lt"/>
                <a:cs typeface="+mn-lt"/>
                <a:sym typeface="+mn-ea"/>
              </a:rPr>
              <a:t>。</a:t>
            </a:r>
          </a:p>
          <a:p>
            <a:pPr>
              <a:lnSpc>
                <a:spcPct val="150000"/>
              </a:lnSpc>
              <a:spcBef>
                <a:spcPts val="2950"/>
              </a:spcBef>
              <a:defRPr/>
            </a:pPr>
            <a:endParaRPr lang="en-US" altLang="en-US" sz="1100" dirty="0">
              <a:solidFill>
                <a:srgbClr val="7F7F7F"/>
              </a:solidFill>
              <a:effectLst>
                <a:outerShdw blurRad="38100" dist="38100" dir="2700000" algn="tl">
                  <a:srgbClr val="000000">
                    <a:alpha val="43137"/>
                  </a:srgbClr>
                </a:outerShdw>
              </a:effectLst>
              <a:ea typeface="+mn-lt"/>
              <a:cs typeface="+mn-lt"/>
              <a:sym typeface="+mn-lt"/>
            </a:endParaRPr>
          </a:p>
        </p:txBody>
      </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TotalTime>
  <Words>1342</Words>
  <Application>Microsoft Office PowerPoint</Application>
  <PresentationFormat>宽屏</PresentationFormat>
  <Paragraphs>204</Paragraphs>
  <Slides>40</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40</vt:i4>
      </vt:variant>
    </vt:vector>
  </HeadingPairs>
  <TitlesOfParts>
    <vt:vector size="56" baseType="lpstr">
      <vt:lpstr>Microsoft YaHei UI</vt:lpstr>
      <vt:lpstr>等线</vt:lpstr>
      <vt:lpstr>等线 Light</vt:lpstr>
      <vt:lpstr>华文新魏</vt:lpstr>
      <vt:lpstr>楷体_GB2312</vt:lpstr>
      <vt:lpstr>思源黑体 CN Bold</vt:lpstr>
      <vt:lpstr>思源黑体 CN Heavy</vt:lpstr>
      <vt:lpstr>思源黑体 CN Normal</vt:lpstr>
      <vt:lpstr>思源黑体 CN Regular</vt:lpstr>
      <vt:lpstr>宋体</vt:lpstr>
      <vt:lpstr>Aharoni</vt:lpstr>
      <vt:lpstr>Arial</vt:lpstr>
      <vt:lpstr>Calibri</vt:lpstr>
      <vt:lpstr>Cambria Math</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Epo ch</dc:creator>
  <cp:lastModifiedBy>陈 骁</cp:lastModifiedBy>
  <cp:revision>50</cp:revision>
  <dcterms:created xsi:type="dcterms:W3CDTF">2020-03-05T12:33:00Z</dcterms:created>
  <dcterms:modified xsi:type="dcterms:W3CDTF">2020-11-17T01:55:52Z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